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7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6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7.xml" ContentType="application/vnd.openxmlformats-officedocument.presentationml.notesSlide+xml"/>
  <Override PartName="/ppt/tags/tag71.xml" ContentType="application/vnd.openxmlformats-officedocument.presentationml.tags+xml"/>
  <Override PartName="/ppt/notesSlides/notesSlide18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9.xml" ContentType="application/vnd.openxmlformats-officedocument.presentationml.notesSlide+xml"/>
  <Override PartName="/ppt/tags/tag75.xml" ContentType="application/vnd.openxmlformats-officedocument.presentationml.tags+xml"/>
  <Override PartName="/ppt/notesSlides/notesSlide20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1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2.xml" ContentType="application/vnd.openxmlformats-officedocument.presentationml.notesSlide+xml"/>
  <Override PartName="/ppt/tags/tag81.xml" ContentType="application/vnd.openxmlformats-officedocument.presentationml.tags+xml"/>
  <Override PartName="/ppt/notesSlides/notesSlide23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4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5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37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47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48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49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58.xml" ContentType="application/vnd.openxmlformats-officedocument.presentationml.notesSlide+xml"/>
  <Override PartName="/ppt/tags/tag164.xml" ContentType="application/vnd.openxmlformats-officedocument.presentationml.tags+xml"/>
  <Override PartName="/ppt/notesSlides/notesSlide59.xml" ContentType="application/vnd.openxmlformats-officedocument.presentationml.notesSlide+xml"/>
  <Override PartName="/ppt/tags/tag165.xml" ContentType="application/vnd.openxmlformats-officedocument.presentationml.tags+xml"/>
  <Override PartName="/ppt/notesSlides/notesSlide60.xml" ContentType="application/vnd.openxmlformats-officedocument.presentationml.notesSlide+xml"/>
  <Override PartName="/ppt/tags/tag166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66" r:id="rId3"/>
    <p:sldMasterId id="2147483678" r:id="rId4"/>
  </p:sldMasterIdLst>
  <p:notesMasterIdLst>
    <p:notesMasterId r:id="rId69"/>
  </p:notesMasterIdLst>
  <p:handoutMasterIdLst>
    <p:handoutMasterId r:id="rId70"/>
  </p:handoutMasterIdLst>
  <p:sldIdLst>
    <p:sldId id="4459" r:id="rId5"/>
    <p:sldId id="4844" r:id="rId6"/>
    <p:sldId id="4845" r:id="rId7"/>
    <p:sldId id="4846" r:id="rId8"/>
    <p:sldId id="4847" r:id="rId9"/>
    <p:sldId id="4701" r:id="rId10"/>
    <p:sldId id="4460" r:id="rId11"/>
    <p:sldId id="4731" r:id="rId12"/>
    <p:sldId id="4732" r:id="rId13"/>
    <p:sldId id="4733" r:id="rId14"/>
    <p:sldId id="4734" r:id="rId15"/>
    <p:sldId id="4735" r:id="rId16"/>
    <p:sldId id="4736" r:id="rId17"/>
    <p:sldId id="4737" r:id="rId18"/>
    <p:sldId id="4738" r:id="rId19"/>
    <p:sldId id="4815" r:id="rId20"/>
    <p:sldId id="4816" r:id="rId21"/>
    <p:sldId id="4817" r:id="rId22"/>
    <p:sldId id="4818" r:id="rId23"/>
    <p:sldId id="4819" r:id="rId24"/>
    <p:sldId id="4835" r:id="rId25"/>
    <p:sldId id="4772" r:id="rId26"/>
    <p:sldId id="4840" r:id="rId27"/>
    <p:sldId id="4841" r:id="rId28"/>
    <p:sldId id="4773" r:id="rId29"/>
    <p:sldId id="4461" r:id="rId30"/>
    <p:sldId id="4688" r:id="rId31"/>
    <p:sldId id="4715" r:id="rId32"/>
    <p:sldId id="4728" r:id="rId33"/>
    <p:sldId id="4729" r:id="rId34"/>
    <p:sldId id="4730" r:id="rId35"/>
    <p:sldId id="4665" r:id="rId36"/>
    <p:sldId id="4689" r:id="rId37"/>
    <p:sldId id="4697" r:id="rId38"/>
    <p:sldId id="4702" r:id="rId39"/>
    <p:sldId id="4703" r:id="rId40"/>
    <p:sldId id="4838" r:id="rId41"/>
    <p:sldId id="4811" r:id="rId42"/>
    <p:sldId id="4848" r:id="rId43"/>
    <p:sldId id="4849" r:id="rId44"/>
    <p:sldId id="4842" r:id="rId45"/>
    <p:sldId id="4716" r:id="rId46"/>
    <p:sldId id="4745" r:id="rId47"/>
    <p:sldId id="4719" r:id="rId48"/>
    <p:sldId id="4717" r:id="rId49"/>
    <p:sldId id="4741" r:id="rId50"/>
    <p:sldId id="4839" r:id="rId51"/>
    <p:sldId id="4800" r:id="rId52"/>
    <p:sldId id="4801" r:id="rId53"/>
    <p:sldId id="4802" r:id="rId54"/>
    <p:sldId id="4843" r:id="rId55"/>
    <p:sldId id="4742" r:id="rId56"/>
    <p:sldId id="4743" r:id="rId57"/>
    <p:sldId id="4744" r:id="rId58"/>
    <p:sldId id="4723" r:id="rId59"/>
    <p:sldId id="4746" r:id="rId60"/>
    <p:sldId id="4747" r:id="rId61"/>
    <p:sldId id="4676" r:id="rId62"/>
    <p:sldId id="4707" r:id="rId63"/>
    <p:sldId id="4812" r:id="rId64"/>
    <p:sldId id="4836" r:id="rId65"/>
    <p:sldId id="4837" r:id="rId66"/>
    <p:sldId id="1365" r:id="rId67"/>
    <p:sldId id="4491" r:id="rId68"/>
  </p:sldIdLst>
  <p:sldSz cx="12858750" cy="7232650"/>
  <p:notesSz cx="6858000" cy="9144000"/>
  <p:custDataLst>
    <p:tags r:id="rId7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9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4" orient="horz" pos="4204" userDrawn="1">
          <p15:clr>
            <a:srgbClr val="A4A3A4"/>
          </p15:clr>
        </p15:guide>
        <p15:guide id="5" pos="7497" userDrawn="1">
          <p15:clr>
            <a:srgbClr val="A4A3A4"/>
          </p15:clr>
        </p15:guide>
        <p15:guide id="6" pos="69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99CCFF"/>
    <a:srgbClr val="000000"/>
    <a:srgbClr val="FABC58"/>
    <a:srgbClr val="B84747"/>
    <a:srgbClr val="F66E4F"/>
    <a:srgbClr val="089CEF"/>
    <a:srgbClr val="FED403"/>
    <a:srgbClr val="7ADB39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5638" autoAdjust="0"/>
  </p:normalViewPr>
  <p:slideViewPr>
    <p:cSldViewPr showGuides="1">
      <p:cViewPr varScale="1">
        <p:scale>
          <a:sx n="80" d="100"/>
          <a:sy n="80" d="100"/>
        </p:scale>
        <p:origin x="62" y="147"/>
      </p:cViewPr>
      <p:guideLst>
        <p:guide orient="horz" pos="339"/>
        <p:guide pos="4050"/>
        <p:guide pos="557"/>
        <p:guide orient="horz" pos="4204"/>
        <p:guide pos="7497"/>
        <p:guide pos="6928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#1">
  <dgm:title val=""/>
  <dgm:desc val=""/>
  <dgm:catLst>
    <dgm:cat type="accent5" pri="11400"/>
  </dgm:catLst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968BCF-42DB-4491-A1E1-AC83B4D7D253}" type="doc">
      <dgm:prSet loTypeId="urn:microsoft.com/office/officeart/2005/8/layout/pyramid1#1" loCatId="pyramid" qsTypeId="urn:microsoft.com/office/officeart/2005/8/quickstyle/simple1#1" qsCatId="simple" csTypeId="urn:microsoft.com/office/officeart/2005/8/colors/accent5_4#1" csCatId="accent5" phldr="1"/>
      <dgm:spPr/>
    </dgm:pt>
    <dgm:pt modelId="{B3EE8EAD-F117-4B89-8A10-6CC9854965BA}">
      <dgm:prSet phldrT="[文本]" custT="1"/>
      <dgm:spPr>
        <a:xfrm>
          <a:off x="0" y="2605163"/>
          <a:ext cx="4858602" cy="868387"/>
        </a:xfrm>
        <a:prstGeom prst="trapezoid">
          <a:avLst>
            <a:gd name="adj" fmla="val 69937"/>
          </a:avLst>
        </a:prstGeom>
        <a:solidFill>
          <a:srgbClr val="99CCFF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zh-CN" altLang="en-US" sz="16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49A9440B-BC1A-4732-B7BF-6E012ECB27CE}" type="sibTrans" cxnId="{8A4DD24C-C868-4E1A-B81D-9C9A88EC527F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8CD2A2-7A01-4B45-B152-588296D4E5C2}" type="parTrans" cxnId="{8A4DD24C-C868-4E1A-B81D-9C9A88EC527F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8808D4-8298-4A42-A9C0-148F9A37818C}">
      <dgm:prSet phldrT="[文本]"/>
      <dgm:spPr>
        <a:xfrm>
          <a:off x="1821976" y="0"/>
          <a:ext cx="1214650" cy="868387"/>
        </a:xfrm>
        <a:prstGeom prst="trapezoid">
          <a:avLst>
            <a:gd name="adj" fmla="val 69937"/>
          </a:avLst>
        </a:prstGeom>
        <a:solidFill>
          <a:srgbClr val="99CCFF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zh-CN" alt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MyriadRegular"/>
            <a:ea typeface="宋体" pitchFamily="2" charset="-122"/>
            <a:cs typeface="+mn-cs"/>
          </a:endParaRPr>
        </a:p>
      </dgm:t>
    </dgm:pt>
    <dgm:pt modelId="{DB8B81DC-62A4-4849-863D-7EA714C1684C}" type="sibTrans" cxnId="{844712C9-07C3-4CF1-920A-43FAD2F37E0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204A6E3-CC2F-42C2-94F0-270A8904635F}" type="parTrans" cxnId="{844712C9-07C3-4CF1-920A-43FAD2F37E0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CF6389D-75DE-497A-83F2-761396966684}">
      <dgm:prSet phldrT="[文本]" custT="1"/>
      <dgm:spPr>
        <a:xfrm>
          <a:off x="1214650" y="868387"/>
          <a:ext cx="2429301" cy="868387"/>
        </a:xfrm>
        <a:prstGeom prst="trapezoid">
          <a:avLst>
            <a:gd name="adj" fmla="val 69937"/>
          </a:avLst>
        </a:prstGeom>
        <a:solidFill>
          <a:srgbClr val="99CCFF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zh-CN" altLang="en-US" sz="16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F37E457D-401C-4C6C-91EC-464A40019DAD}" type="parTrans" cxnId="{3C66FDF7-A4DB-4C9E-B162-39C55E8FF33D}">
      <dgm:prSet/>
      <dgm:spPr/>
      <dgm:t>
        <a:bodyPr/>
        <a:lstStyle/>
        <a:p>
          <a:endParaRPr lang="zh-CN" altLang="en-US"/>
        </a:p>
      </dgm:t>
    </dgm:pt>
    <dgm:pt modelId="{021441B6-4AF9-4D53-9518-4B5B0DEE7B75}" type="sibTrans" cxnId="{3C66FDF7-A4DB-4C9E-B162-39C55E8FF33D}">
      <dgm:prSet/>
      <dgm:spPr/>
      <dgm:t>
        <a:bodyPr/>
        <a:lstStyle/>
        <a:p>
          <a:endParaRPr lang="zh-CN" altLang="en-US"/>
        </a:p>
      </dgm:t>
    </dgm:pt>
    <dgm:pt modelId="{1349145D-91C9-4198-AD87-C641875841FB}">
      <dgm:prSet phldrT="[文本]" custT="1"/>
      <dgm:spPr>
        <a:xfrm>
          <a:off x="607325" y="1736775"/>
          <a:ext cx="3643952" cy="868387"/>
        </a:xfrm>
        <a:prstGeom prst="trapezoid">
          <a:avLst>
            <a:gd name="adj" fmla="val 69937"/>
          </a:avLst>
        </a:prstGeom>
        <a:solidFill>
          <a:srgbClr val="99CCFF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zh-CN" altLang="en-US" sz="16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4407083B-2D93-435A-8F15-116006874756}" type="parTrans" cxnId="{B750C0BD-675C-48A7-86C7-74292B030993}">
      <dgm:prSet/>
      <dgm:spPr/>
      <dgm:t>
        <a:bodyPr/>
        <a:lstStyle/>
        <a:p>
          <a:endParaRPr lang="zh-CN" altLang="en-US"/>
        </a:p>
      </dgm:t>
    </dgm:pt>
    <dgm:pt modelId="{7EFDE3FC-FDD1-4BBE-9E02-A71CC87816CE}" type="sibTrans" cxnId="{B750C0BD-675C-48A7-86C7-74292B030993}">
      <dgm:prSet/>
      <dgm:spPr/>
      <dgm:t>
        <a:bodyPr/>
        <a:lstStyle/>
        <a:p>
          <a:endParaRPr lang="zh-CN" altLang="en-US"/>
        </a:p>
      </dgm:t>
    </dgm:pt>
    <dgm:pt modelId="{4980354F-295A-4361-8FE8-26A417F63CB3}" type="pres">
      <dgm:prSet presAssocID="{AD968BCF-42DB-4491-A1E1-AC83B4D7D253}" presName="Name0" presStyleCnt="0">
        <dgm:presLayoutVars>
          <dgm:dir/>
          <dgm:animLvl val="lvl"/>
          <dgm:resizeHandles val="exact"/>
        </dgm:presLayoutVars>
      </dgm:prSet>
      <dgm:spPr/>
    </dgm:pt>
    <dgm:pt modelId="{84CDFA34-36F4-4655-9F3B-3AA5EE22F633}" type="pres">
      <dgm:prSet presAssocID="{258808D4-8298-4A42-A9C0-148F9A37818C}" presName="Name8" presStyleCnt="0"/>
      <dgm:spPr/>
    </dgm:pt>
    <dgm:pt modelId="{3AF3F346-0EEE-4564-A1C3-B2FC0DC51874}" type="pres">
      <dgm:prSet presAssocID="{258808D4-8298-4A42-A9C0-148F9A37818C}" presName="level" presStyleLbl="node1" presStyleIdx="0" presStyleCnt="4">
        <dgm:presLayoutVars>
          <dgm:chMax val="1"/>
          <dgm:bulletEnabled val="1"/>
        </dgm:presLayoutVars>
      </dgm:prSet>
      <dgm:spPr/>
    </dgm:pt>
    <dgm:pt modelId="{7A8893F6-89B9-4248-B4F4-CBDDC7EE504F}" type="pres">
      <dgm:prSet presAssocID="{258808D4-8298-4A42-A9C0-148F9A37818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FDD8665-5F37-4DF9-911F-B2154F6150AA}" type="pres">
      <dgm:prSet presAssocID="{8CF6389D-75DE-497A-83F2-761396966684}" presName="Name8" presStyleCnt="0"/>
      <dgm:spPr/>
    </dgm:pt>
    <dgm:pt modelId="{1E1E15B7-E9C0-4FB1-A817-DE0128DACE49}" type="pres">
      <dgm:prSet presAssocID="{8CF6389D-75DE-497A-83F2-761396966684}" presName="level" presStyleLbl="node1" presStyleIdx="1" presStyleCnt="4">
        <dgm:presLayoutVars>
          <dgm:chMax val="1"/>
          <dgm:bulletEnabled val="1"/>
        </dgm:presLayoutVars>
      </dgm:prSet>
      <dgm:spPr/>
    </dgm:pt>
    <dgm:pt modelId="{C0605CEB-8E67-46C6-8328-66DCB7DD5240}" type="pres">
      <dgm:prSet presAssocID="{8CF6389D-75DE-497A-83F2-76139696668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F1A105D-1999-4A5A-84F9-3395C5574103}" type="pres">
      <dgm:prSet presAssocID="{1349145D-91C9-4198-AD87-C641875841FB}" presName="Name8" presStyleCnt="0"/>
      <dgm:spPr/>
    </dgm:pt>
    <dgm:pt modelId="{D2CE7531-2B4D-4972-9423-6F7C6EB0B603}" type="pres">
      <dgm:prSet presAssocID="{1349145D-91C9-4198-AD87-C641875841FB}" presName="level" presStyleLbl="node1" presStyleIdx="2" presStyleCnt="4">
        <dgm:presLayoutVars>
          <dgm:chMax val="1"/>
          <dgm:bulletEnabled val="1"/>
        </dgm:presLayoutVars>
      </dgm:prSet>
      <dgm:spPr/>
    </dgm:pt>
    <dgm:pt modelId="{127E77CC-75EA-4C86-9E5B-73876C28306D}" type="pres">
      <dgm:prSet presAssocID="{1349145D-91C9-4198-AD87-C641875841F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50DA41B-229B-4AD9-8228-B19A06BF357A}" type="pres">
      <dgm:prSet presAssocID="{B3EE8EAD-F117-4B89-8A10-6CC9854965BA}" presName="Name8" presStyleCnt="0"/>
      <dgm:spPr/>
    </dgm:pt>
    <dgm:pt modelId="{51461C72-CA45-4D74-AE3A-6013D21DA6C6}" type="pres">
      <dgm:prSet presAssocID="{B3EE8EAD-F117-4B89-8A10-6CC9854965BA}" presName="level" presStyleLbl="node1" presStyleIdx="3" presStyleCnt="4">
        <dgm:presLayoutVars>
          <dgm:chMax val="1"/>
          <dgm:bulletEnabled val="1"/>
        </dgm:presLayoutVars>
      </dgm:prSet>
      <dgm:spPr/>
    </dgm:pt>
    <dgm:pt modelId="{995D5EF5-FBE0-4077-8D57-E6C95CBF9979}" type="pres">
      <dgm:prSet presAssocID="{B3EE8EAD-F117-4B89-8A10-6CC9854965B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B561401-7099-4A1F-8580-5FB8FA56E511}" type="presOf" srcId="{1349145D-91C9-4198-AD87-C641875841FB}" destId="{127E77CC-75EA-4C86-9E5B-73876C28306D}" srcOrd="1" destOrd="0" presId="urn:microsoft.com/office/officeart/2005/8/layout/pyramid1#1"/>
    <dgm:cxn modelId="{3BD4D72D-5EE4-461B-A312-D4C912B8B984}" type="presOf" srcId="{AD968BCF-42DB-4491-A1E1-AC83B4D7D253}" destId="{4980354F-295A-4361-8FE8-26A417F63CB3}" srcOrd="0" destOrd="0" presId="urn:microsoft.com/office/officeart/2005/8/layout/pyramid1#1"/>
    <dgm:cxn modelId="{78B06336-95F9-48EC-A206-4A2156AA15A0}" type="presOf" srcId="{8CF6389D-75DE-497A-83F2-761396966684}" destId="{1E1E15B7-E9C0-4FB1-A817-DE0128DACE49}" srcOrd="0" destOrd="0" presId="urn:microsoft.com/office/officeart/2005/8/layout/pyramid1#1"/>
    <dgm:cxn modelId="{8A4DD24C-C868-4E1A-B81D-9C9A88EC527F}" srcId="{AD968BCF-42DB-4491-A1E1-AC83B4D7D253}" destId="{B3EE8EAD-F117-4B89-8A10-6CC9854965BA}" srcOrd="3" destOrd="0" parTransId="{CD8CD2A2-7A01-4B45-B152-588296D4E5C2}" sibTransId="{49A9440B-BC1A-4732-B7BF-6E012ECB27CE}"/>
    <dgm:cxn modelId="{5D008252-A23D-4AFB-985C-122C84C8FC4E}" type="presOf" srcId="{8CF6389D-75DE-497A-83F2-761396966684}" destId="{C0605CEB-8E67-46C6-8328-66DCB7DD5240}" srcOrd="1" destOrd="0" presId="urn:microsoft.com/office/officeart/2005/8/layout/pyramid1#1"/>
    <dgm:cxn modelId="{1B90859F-6308-4874-BA01-655DAD85DB8E}" type="presOf" srcId="{258808D4-8298-4A42-A9C0-148F9A37818C}" destId="{3AF3F346-0EEE-4564-A1C3-B2FC0DC51874}" srcOrd="0" destOrd="0" presId="urn:microsoft.com/office/officeart/2005/8/layout/pyramid1#1"/>
    <dgm:cxn modelId="{B750C0BD-675C-48A7-86C7-74292B030993}" srcId="{AD968BCF-42DB-4491-A1E1-AC83B4D7D253}" destId="{1349145D-91C9-4198-AD87-C641875841FB}" srcOrd="2" destOrd="0" parTransId="{4407083B-2D93-435A-8F15-116006874756}" sibTransId="{7EFDE3FC-FDD1-4BBE-9E02-A71CC87816CE}"/>
    <dgm:cxn modelId="{7BBCCCBF-315D-422A-925E-F4DB7650AEFF}" type="presOf" srcId="{258808D4-8298-4A42-A9C0-148F9A37818C}" destId="{7A8893F6-89B9-4248-B4F4-CBDDC7EE504F}" srcOrd="1" destOrd="0" presId="urn:microsoft.com/office/officeart/2005/8/layout/pyramid1#1"/>
    <dgm:cxn modelId="{844712C9-07C3-4CF1-920A-43FAD2F37E0C}" srcId="{AD968BCF-42DB-4491-A1E1-AC83B4D7D253}" destId="{258808D4-8298-4A42-A9C0-148F9A37818C}" srcOrd="0" destOrd="0" parTransId="{2204A6E3-CC2F-42C2-94F0-270A8904635F}" sibTransId="{DB8B81DC-62A4-4849-863D-7EA714C1684C}"/>
    <dgm:cxn modelId="{B37DE2E5-5257-4304-B8FB-F22386FA795A}" type="presOf" srcId="{1349145D-91C9-4198-AD87-C641875841FB}" destId="{D2CE7531-2B4D-4972-9423-6F7C6EB0B603}" srcOrd="0" destOrd="0" presId="urn:microsoft.com/office/officeart/2005/8/layout/pyramid1#1"/>
    <dgm:cxn modelId="{C5835AE6-08CB-4736-B949-5EDB121D317F}" type="presOf" srcId="{B3EE8EAD-F117-4B89-8A10-6CC9854965BA}" destId="{51461C72-CA45-4D74-AE3A-6013D21DA6C6}" srcOrd="0" destOrd="0" presId="urn:microsoft.com/office/officeart/2005/8/layout/pyramid1#1"/>
    <dgm:cxn modelId="{3C66FDF7-A4DB-4C9E-B162-39C55E8FF33D}" srcId="{AD968BCF-42DB-4491-A1E1-AC83B4D7D253}" destId="{8CF6389D-75DE-497A-83F2-761396966684}" srcOrd="1" destOrd="0" parTransId="{F37E457D-401C-4C6C-91EC-464A40019DAD}" sibTransId="{021441B6-4AF9-4D53-9518-4B5B0DEE7B75}"/>
    <dgm:cxn modelId="{353476FD-6653-4478-8990-CC83E1654182}" type="presOf" srcId="{B3EE8EAD-F117-4B89-8A10-6CC9854965BA}" destId="{995D5EF5-FBE0-4077-8D57-E6C95CBF9979}" srcOrd="1" destOrd="0" presId="urn:microsoft.com/office/officeart/2005/8/layout/pyramid1#1"/>
    <dgm:cxn modelId="{5AC8AF3F-1407-4D18-B72B-3BCAE1506194}" type="presParOf" srcId="{4980354F-295A-4361-8FE8-26A417F63CB3}" destId="{84CDFA34-36F4-4655-9F3B-3AA5EE22F633}" srcOrd="0" destOrd="0" presId="urn:microsoft.com/office/officeart/2005/8/layout/pyramid1#1"/>
    <dgm:cxn modelId="{8D4CD5A3-E31B-4055-8484-860EDE955C1B}" type="presParOf" srcId="{84CDFA34-36F4-4655-9F3B-3AA5EE22F633}" destId="{3AF3F346-0EEE-4564-A1C3-B2FC0DC51874}" srcOrd="0" destOrd="0" presId="urn:microsoft.com/office/officeart/2005/8/layout/pyramid1#1"/>
    <dgm:cxn modelId="{62CC55E4-6B5D-4B66-BAB7-6644E0AAE1D9}" type="presParOf" srcId="{84CDFA34-36F4-4655-9F3B-3AA5EE22F633}" destId="{7A8893F6-89B9-4248-B4F4-CBDDC7EE504F}" srcOrd="1" destOrd="0" presId="urn:microsoft.com/office/officeart/2005/8/layout/pyramid1#1"/>
    <dgm:cxn modelId="{39CBE674-4DC2-491A-83A0-A0A56F5901A5}" type="presParOf" srcId="{4980354F-295A-4361-8FE8-26A417F63CB3}" destId="{7FDD8665-5F37-4DF9-911F-B2154F6150AA}" srcOrd="1" destOrd="0" presId="urn:microsoft.com/office/officeart/2005/8/layout/pyramid1#1"/>
    <dgm:cxn modelId="{F45287C9-84A4-496D-8EAC-3C22A91EDECA}" type="presParOf" srcId="{7FDD8665-5F37-4DF9-911F-B2154F6150AA}" destId="{1E1E15B7-E9C0-4FB1-A817-DE0128DACE49}" srcOrd="0" destOrd="0" presId="urn:microsoft.com/office/officeart/2005/8/layout/pyramid1#1"/>
    <dgm:cxn modelId="{B70D7E52-1F45-453E-BC7D-7496A06C918B}" type="presParOf" srcId="{7FDD8665-5F37-4DF9-911F-B2154F6150AA}" destId="{C0605CEB-8E67-46C6-8328-66DCB7DD5240}" srcOrd="1" destOrd="0" presId="urn:microsoft.com/office/officeart/2005/8/layout/pyramid1#1"/>
    <dgm:cxn modelId="{2B45F7BD-E46A-4F18-8C31-627563178756}" type="presParOf" srcId="{4980354F-295A-4361-8FE8-26A417F63CB3}" destId="{9F1A105D-1999-4A5A-84F9-3395C5574103}" srcOrd="2" destOrd="0" presId="urn:microsoft.com/office/officeart/2005/8/layout/pyramid1#1"/>
    <dgm:cxn modelId="{70471566-2731-4DFB-B177-F909ADD28585}" type="presParOf" srcId="{9F1A105D-1999-4A5A-84F9-3395C5574103}" destId="{D2CE7531-2B4D-4972-9423-6F7C6EB0B603}" srcOrd="0" destOrd="0" presId="urn:microsoft.com/office/officeart/2005/8/layout/pyramid1#1"/>
    <dgm:cxn modelId="{A47880BA-70E1-4A20-9DA9-F2C9AC805851}" type="presParOf" srcId="{9F1A105D-1999-4A5A-84F9-3395C5574103}" destId="{127E77CC-75EA-4C86-9E5B-73876C28306D}" srcOrd="1" destOrd="0" presId="urn:microsoft.com/office/officeart/2005/8/layout/pyramid1#1"/>
    <dgm:cxn modelId="{A3507303-FD86-4A1A-86CE-189DCE5C9084}" type="presParOf" srcId="{4980354F-295A-4361-8FE8-26A417F63CB3}" destId="{350DA41B-229B-4AD9-8228-B19A06BF357A}" srcOrd="3" destOrd="0" presId="urn:microsoft.com/office/officeart/2005/8/layout/pyramid1#1"/>
    <dgm:cxn modelId="{CACC4103-61C9-4035-8FA3-A343106AC110}" type="presParOf" srcId="{350DA41B-229B-4AD9-8228-B19A06BF357A}" destId="{51461C72-CA45-4D74-AE3A-6013D21DA6C6}" srcOrd="0" destOrd="0" presId="urn:microsoft.com/office/officeart/2005/8/layout/pyramid1#1"/>
    <dgm:cxn modelId="{11E4004B-28E1-4F63-86B5-BED1926D65CD}" type="presParOf" srcId="{350DA41B-229B-4AD9-8228-B19A06BF357A}" destId="{995D5EF5-FBE0-4077-8D57-E6C95CBF9979}" srcOrd="1" destOrd="0" presId="urn:microsoft.com/office/officeart/2005/8/layout/pyramid1#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3F346-0EEE-4564-A1C3-B2FC0DC51874}">
      <dsp:nvSpPr>
        <dsp:cNvPr id="0" name=""/>
        <dsp:cNvSpPr/>
      </dsp:nvSpPr>
      <dsp:spPr bwMode="white">
        <a:xfrm>
          <a:off x="1821976" y="0"/>
          <a:ext cx="1214650" cy="868387"/>
        </a:xfrm>
        <a:prstGeom prst="trapezoid">
          <a:avLst>
            <a:gd name="adj" fmla="val 69937"/>
          </a:avLst>
        </a:prstGeom>
        <a:solidFill>
          <a:srgbClr val="99CCFF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5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MyriadRegular"/>
            <a:ea typeface="宋体" pitchFamily="2" charset="-122"/>
            <a:cs typeface="+mn-cs"/>
          </a:endParaRPr>
        </a:p>
      </dsp:txBody>
      <dsp:txXfrm>
        <a:off x="2226859" y="289462"/>
        <a:ext cx="404884" cy="578925"/>
      </dsp:txXfrm>
    </dsp:sp>
    <dsp:sp modelId="{1E1E15B7-E9C0-4FB1-A817-DE0128DACE49}">
      <dsp:nvSpPr>
        <dsp:cNvPr id="0" name=""/>
        <dsp:cNvSpPr/>
      </dsp:nvSpPr>
      <dsp:spPr bwMode="white">
        <a:xfrm>
          <a:off x="1214650" y="868387"/>
          <a:ext cx="2429301" cy="868387"/>
        </a:xfrm>
        <a:prstGeom prst="trapezoid">
          <a:avLst>
            <a:gd name="adj" fmla="val 69937"/>
          </a:avLst>
        </a:prstGeom>
        <a:solidFill>
          <a:srgbClr val="99CCFF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44661" y="1091050"/>
        <a:ext cx="769279" cy="645724"/>
      </dsp:txXfrm>
    </dsp:sp>
    <dsp:sp modelId="{D2CE7531-2B4D-4972-9423-6F7C6EB0B603}">
      <dsp:nvSpPr>
        <dsp:cNvPr id="0" name=""/>
        <dsp:cNvSpPr/>
      </dsp:nvSpPr>
      <dsp:spPr bwMode="white">
        <a:xfrm>
          <a:off x="607325" y="1736775"/>
          <a:ext cx="3643952" cy="868387"/>
        </a:xfrm>
        <a:prstGeom prst="trapezoid">
          <a:avLst>
            <a:gd name="adj" fmla="val 69937"/>
          </a:avLst>
        </a:prstGeom>
        <a:solidFill>
          <a:srgbClr val="99CCFF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649900" y="1885217"/>
        <a:ext cx="1558802" cy="719945"/>
      </dsp:txXfrm>
    </dsp:sp>
    <dsp:sp modelId="{51461C72-CA45-4D74-AE3A-6013D21DA6C6}">
      <dsp:nvSpPr>
        <dsp:cNvPr id="0" name=""/>
        <dsp:cNvSpPr/>
      </dsp:nvSpPr>
      <dsp:spPr bwMode="white">
        <a:xfrm>
          <a:off x="0" y="2605163"/>
          <a:ext cx="4858602" cy="868387"/>
        </a:xfrm>
        <a:prstGeom prst="trapezoid">
          <a:avLst>
            <a:gd name="adj" fmla="val 69937"/>
          </a:avLst>
        </a:prstGeom>
        <a:solidFill>
          <a:srgbClr val="99CCFF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255138" y="2716494"/>
        <a:ext cx="2348325" cy="757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#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aft"/>
          <dgm:param type="pyraAcctTxMar" val="step"/>
        </dgm:alg>
      </dgm:if>
      <dgm:else name="Name3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bef"/>
          <dgm:param type="pyraAcctTxMar" val="step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2024/12/16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/>
              <a:t>兵熊熊一个，将熊熊一窝；团队主管至关重要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937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latin typeface="Heiti TC Light" panose="02000000000000000000" charset="-122"/>
                <a:ea typeface="Heiti TC Light" panose="02000000000000000000" charset="-122"/>
                <a:sym typeface="+mn-ea"/>
              </a:rPr>
              <a:t>1</a:t>
            </a:r>
            <a:r>
              <a:rPr lang="zh-CN" altLang="en-US">
                <a:latin typeface="Heiti TC Light" panose="02000000000000000000" charset="-122"/>
                <a:ea typeface="Heiti TC Light" panose="02000000000000000000" charset="-122"/>
                <a:sym typeface="+mn-ea"/>
              </a:rPr>
              <a:t>、品行：勤勉尽责，勇于担当，品行端正，遵守公司各项规章制度，团队威信高。</a:t>
            </a:r>
            <a:endParaRPr lang="zh-CN" altLang="en-US">
              <a:latin typeface="Heiti TC Light" panose="02000000000000000000" charset="-122"/>
              <a:ea typeface="Heiti TC Light" panose="02000000000000000000" charset="-122"/>
            </a:endParaRPr>
          </a:p>
          <a:p>
            <a:r>
              <a:rPr lang="en-US" altLang="zh-CN" dirty="0"/>
              <a:t>2</a:t>
            </a:r>
            <a:r>
              <a:rPr lang="zh-CN" altLang="en-US" dirty="0"/>
              <a:t>、教育背景：相关专业，大专以上学历，</a:t>
            </a:r>
            <a:r>
              <a:rPr lang="en-US" altLang="zh-CN" dirty="0"/>
              <a:t>2</a:t>
            </a:r>
            <a:r>
              <a:rPr lang="zh-CN" altLang="en-US" dirty="0"/>
              <a:t>年安服经验。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</a:p>
          <a:p>
            <a:r>
              <a:rPr lang="zh-CN" altLang="en-US" dirty="0"/>
              <a:t>知识技能：</a:t>
            </a:r>
            <a:r>
              <a:rPr lang="zh-CN" altLang="en-US">
                <a:latin typeface="Heiti TC Light" panose="02000000000000000000" charset="-122"/>
                <a:ea typeface="Heiti TC Light" panose="02000000000000000000" charset="-122"/>
                <a:sym typeface="+mn-ea"/>
              </a:rPr>
              <a:t>具备良好的网络安全行业安全服务技术，熟悉常见安全产品、渗透测试、应急响应，熟悉风险评估等级保护工作，熟悉基线核查、漏洞扫描、安全加固等基础工作；</a:t>
            </a:r>
          </a:p>
          <a:p>
            <a:r>
              <a:rPr lang="zh-CN" altLang="en-US">
                <a:latin typeface="Heiti TC Light" panose="02000000000000000000" charset="-122"/>
                <a:ea typeface="Heiti TC Light" panose="02000000000000000000" charset="-122"/>
                <a:sym typeface="+mn-ea"/>
              </a:rPr>
              <a:t>项目管理：熟悉项目进度、质量、风险管理；</a:t>
            </a:r>
          </a:p>
          <a:p>
            <a:pPr algn="just"/>
            <a:r>
              <a:rPr lang="zh-CN" altLang="en-US" dirty="0"/>
              <a:t>综合能力：</a:t>
            </a:r>
            <a:r>
              <a:rPr lang="zh-CN" altLang="en-US">
                <a:latin typeface="Heiti TC Light" panose="02000000000000000000" charset="-122"/>
                <a:ea typeface="Heiti TC Light" panose="02000000000000000000" charset="-122"/>
                <a:sym typeface="+mn-ea"/>
              </a:rPr>
              <a:t>具备较强的团队管理能力，了解团队成员兴趣爱好、家庭等基本情况，熟知人员能力范围，能根据人员能力匹配合适的岗位，规划并引导其职业发展；具备较好的沟通能力和技巧，能够做好上下沟通、横向沟通，具备团队合作精神；具备较强的项目责任意识和压力承担能力，有较强的风险预见、风险控制能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346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504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095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26E9F-6FE8-5061-902E-67D031B18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45832FB-DDFC-3E10-CE60-8788850B93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98B60D-4DDC-07E1-CC41-DAC94CB15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A83E59-FE45-2D50-0ACB-2250DE78EA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876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7981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497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7494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0A66C-C109-DA7A-B98D-8B397C636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227724F-DD63-F82B-9E0D-96B7B4AF3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E30CE2-F018-BAAE-3634-40B26FE0F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540C2C-F9E6-41F0-473F-5462F28F42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26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BC4D2-9966-4245-4657-B0518DAF0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272AEA9-28A3-BCBF-A46E-820E7A0D5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E9E8F26-AED2-3437-23E5-C86A4A539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6EE115-C5D9-E49F-9B31-9C087AC9AB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793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743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AECE9-5176-4E57-B4C4-570EB4C2C336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17F51-7AC8-5593-3D6B-958CD3788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420E6CB-3BBE-DE98-7BA0-F53B6C49E2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8212592-A0AF-5B50-F96A-0A1029485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8C6677-BAF0-3251-FD94-6EDB822A6E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4008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准备必要的工作设备及资源支持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明确岗位职责与工作目标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sz="1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搭建良好的沟通交流渠道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及时了解新员工心理状态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D4C8C-DB84-78B0-6873-A91A93309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D9CFFB6-A325-69B7-1DD2-30B3B36E91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0DD680-A19C-FC68-D701-E0712DAC2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7A4568-2B3F-4773-3832-54E3903F46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87285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24352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53C39-603A-C6A6-6E26-920458463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61C9540-DC68-B4F3-5CA3-0E70B641A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0D071C8-50F1-FB8F-1AE3-529F8F647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269DF0-45AB-9916-9E26-E1D1607D94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8258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5414A-9D95-F978-DF03-01260C7D1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12C4B2A-AD65-A75F-EA0E-0B63580B86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9342A96-22DE-AAD4-A504-AC0957EE3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936BE5-B11E-6F72-2A82-B83B90E154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72541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D4268-65C1-9AF8-74B3-03E55FAB7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12FFEF-19CC-4B40-D0E2-471CFB3EB0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3B7F2D-AFD6-67EB-9609-A16F8581B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0ADF1B-0DC9-11C9-7868-AA0E7C9894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6049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D2247-6F33-62D9-13D0-FC922D1D2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219619-7014-24B4-902B-BC9848717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F84FB6-20AE-E463-0169-4BCE14F8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6761CB-9521-C35B-CF72-5F3912F041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EF2083-0386-4B43-BE3F-5071C6BB4F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0452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2548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4027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139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61520-3AD4-72F8-A62C-9594FCCD9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02BF0F6-7F31-671F-1DD5-19E82F5E7A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D67E5D3-D9E9-AD7F-FCB8-A98A96887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BA5B74-6CE6-F7EA-8C26-8A1E69F7A8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7941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53DFF-8CF1-3D11-325E-8933D7ED7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36456D-765A-6A6F-E5AC-FF40DB4C32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F93EB1-84AA-5093-FC3D-BF08FDBFB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B6376F-01B2-8150-F1DC-88A9A547B1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EF2083-0386-4B43-BE3F-5071C6BB4F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666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你会给你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55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56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增加员工工资，只能防止员工产生不满，却不能有效激发员工的工作热情更不能激发员工的创造性。加上工资本身所具有的“只能升不能降”的刚性特征，一旦薪资下调，必然导致员工产生负面情绪。薪资只能维持员工没有不满意的状态，而不能使其达到满意的状态。提供额外的奖金或者奖励，只能在短期内激发员工高昂的斗志，但无法实现长期激励。</a:t>
            </a:r>
            <a:endParaRPr lang="en-US" altLang="zh-CN"/>
          </a:p>
          <a:p>
            <a:r>
              <a:rPr lang="en-US" altLang="zh-CN" baseline="0"/>
              <a:t>     </a:t>
            </a:r>
            <a:r>
              <a:rPr lang="zh-CN" altLang="en-US" baseline="0"/>
              <a:t>不用钱的激励方式是：挖掘员工的内驱力。因为每个员工在内心深处都有一种把工作做好的愿望。</a:t>
            </a:r>
            <a:endParaRPr lang="zh-CN" altLang="en-US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58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59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60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610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AECE9-5176-4E57-B4C4-570EB4C2C33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EF303-809F-BAC8-B771-C3BD56F38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820B89C-44D9-2425-81E7-EE9829F271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F5D97AF-37D1-9734-3F97-1E6E0FE47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44CDFB-0E14-A81B-5F62-16EE6ADE8A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61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325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58CCD-A3CA-CBF5-C1BA-3E11DA5A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3EA967D-2C4C-B1FB-3646-9CFA1DF09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3FD877-6AA4-A592-8B8C-066EBA8FF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FCA258-735E-A568-870E-0573111CFD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62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11287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fld id="{CE1689F0-D8FB-450F-A36F-553F26501FE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Calibri" panose="020F0502020204030204" pitchFamily="34" charset="0"/>
              </a:rPr>
              <a:t>7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3EF2083-0386-4B43-BE3F-5071C6BB4F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对企业来说，团队主管是基层的管理员，是企业利润的创造者</a:t>
            </a:r>
            <a:endParaRPr lang="en-US" altLang="zh-CN"/>
          </a:p>
          <a:p>
            <a:r>
              <a:rPr lang="zh-CN" altLang="en-US"/>
              <a:t>对一般员工来说，主管是直接领导、作业指导和作业评价者，是作业人员的帮助者和支持者，是团队的主心骨、带头人</a:t>
            </a:r>
            <a:endParaRPr lang="en-US" altLang="zh-CN"/>
          </a:p>
          <a:p>
            <a:r>
              <a:rPr lang="zh-CN" altLang="en-US"/>
              <a:t>对管理人员来说，主管是命令和决定的执行者，是管理人员和一般员工之间的桥梁，是管理精神的传播窗口。主管处于各种关系的交汇点，要协调上下级之间、团队之间、小员之间的关系，化解矛盾，促进各方面关系的和谐</a:t>
            </a:r>
            <a:endParaRPr lang="en-US" altLang="zh-CN"/>
          </a:p>
          <a:p>
            <a:r>
              <a:rPr lang="zh-CN" altLang="en-US"/>
              <a:t>对其他团队小组来说，主管是同事、是战友，是协作配合者和竞争者</a:t>
            </a:r>
            <a:endParaRPr lang="en-US" altLang="zh-CN"/>
          </a:p>
          <a:p>
            <a:r>
              <a:rPr lang="zh-CN" altLang="en-US"/>
              <a:t>对中层管理人员来说，主管是左右手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8AECE9-5176-4E57-B4C4-570EB4C2C3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3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49.xml"/><Relationship Id="rId4" Type="http://schemas.openxmlformats.org/officeDocument/2006/relationships/tags" Target="../tags/tag48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5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2687" y="287967"/>
            <a:ext cx="4231019" cy="1225532"/>
          </a:xfrm>
        </p:spPr>
        <p:txBody>
          <a:bodyPr anchor="b"/>
          <a:lstStyle>
            <a:lvl1pPr algn="l">
              <a:defRPr sz="211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027683" y="287969"/>
            <a:ext cx="7188382" cy="6172866"/>
          </a:xfrm>
        </p:spPr>
        <p:txBody>
          <a:bodyPr/>
          <a:lstStyle>
            <a:lvl1pPr>
              <a:defRPr sz="3375"/>
            </a:lvl1pPr>
            <a:lvl2pPr>
              <a:defRPr sz="2950"/>
            </a:lvl2pPr>
            <a:lvl3pPr>
              <a:defRPr sz="2530"/>
            </a:lvl3pPr>
            <a:lvl4pPr>
              <a:defRPr sz="2110"/>
            </a:lvl4pPr>
            <a:lvl5pPr>
              <a:defRPr sz="2110"/>
            </a:lvl5pPr>
            <a:lvl6pPr>
              <a:defRPr sz="2110"/>
            </a:lvl6pPr>
            <a:lvl7pPr>
              <a:defRPr sz="2110"/>
            </a:lvl7pPr>
            <a:lvl8pPr>
              <a:defRPr sz="2110"/>
            </a:lvl8pPr>
            <a:lvl9pPr>
              <a:defRPr sz="211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42687" y="1513502"/>
            <a:ext cx="4231019" cy="4947334"/>
          </a:xfrm>
        </p:spPr>
        <p:txBody>
          <a:bodyPr/>
          <a:lstStyle>
            <a:lvl1pPr marL="0" indent="0">
              <a:buNone/>
              <a:defRPr sz="1475"/>
            </a:lvl1pPr>
            <a:lvl2pPr marL="481965" indent="0">
              <a:buNone/>
              <a:defRPr sz="1265"/>
            </a:lvl2pPr>
            <a:lvl3pPr marL="963930" indent="0">
              <a:buNone/>
              <a:defRPr sz="1055"/>
            </a:lvl3pPr>
            <a:lvl4pPr marL="1445895" indent="0">
              <a:buNone/>
              <a:defRPr sz="950"/>
            </a:lvl4pPr>
            <a:lvl5pPr marL="1927860" indent="0">
              <a:buNone/>
              <a:defRPr sz="950"/>
            </a:lvl5pPr>
            <a:lvl6pPr marL="2409825" indent="0">
              <a:buNone/>
              <a:defRPr sz="950"/>
            </a:lvl6pPr>
            <a:lvl7pPr marL="2891790" indent="0">
              <a:buNone/>
              <a:defRPr sz="950"/>
            </a:lvl7pPr>
            <a:lvl8pPr marL="3373755" indent="0">
              <a:buNone/>
              <a:defRPr sz="950"/>
            </a:lvl8pPr>
            <a:lvl9pPr marL="3855720" indent="0">
              <a:buNone/>
              <a:defRPr sz="9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20538" y="5062855"/>
            <a:ext cx="7715585" cy="597699"/>
          </a:xfrm>
        </p:spPr>
        <p:txBody>
          <a:bodyPr anchor="b"/>
          <a:lstStyle>
            <a:lvl1pPr algn="l">
              <a:defRPr sz="211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20538" y="646251"/>
            <a:ext cx="7715585" cy="4339590"/>
          </a:xfrm>
        </p:spPr>
        <p:txBody>
          <a:bodyPr/>
          <a:lstStyle>
            <a:lvl1pPr marL="0" indent="0">
              <a:buNone/>
              <a:defRPr sz="3375"/>
            </a:lvl1pPr>
            <a:lvl2pPr marL="481965" indent="0">
              <a:buNone/>
              <a:defRPr sz="2950"/>
            </a:lvl2pPr>
            <a:lvl3pPr marL="963930" indent="0">
              <a:buNone/>
              <a:defRPr sz="2530"/>
            </a:lvl3pPr>
            <a:lvl4pPr marL="1445895" indent="0">
              <a:buNone/>
              <a:defRPr sz="2110"/>
            </a:lvl4pPr>
            <a:lvl5pPr marL="1927860" indent="0">
              <a:buNone/>
              <a:defRPr sz="2110"/>
            </a:lvl5pPr>
            <a:lvl6pPr marL="2409825" indent="0">
              <a:buNone/>
              <a:defRPr sz="2110"/>
            </a:lvl6pPr>
            <a:lvl7pPr marL="2891790" indent="0">
              <a:buNone/>
              <a:defRPr sz="2110"/>
            </a:lvl7pPr>
            <a:lvl8pPr marL="3373755" indent="0">
              <a:buNone/>
              <a:defRPr sz="2110"/>
            </a:lvl8pPr>
            <a:lvl9pPr marL="3855720" indent="0">
              <a:buNone/>
              <a:defRPr sz="211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2520538" y="5660554"/>
            <a:ext cx="7715585" cy="848831"/>
          </a:xfrm>
        </p:spPr>
        <p:txBody>
          <a:bodyPr/>
          <a:lstStyle>
            <a:lvl1pPr marL="0" indent="0">
              <a:buNone/>
              <a:defRPr sz="1475"/>
            </a:lvl1pPr>
            <a:lvl2pPr marL="481965" indent="0">
              <a:buNone/>
              <a:defRPr sz="1265"/>
            </a:lvl2pPr>
            <a:lvl3pPr marL="963930" indent="0">
              <a:buNone/>
              <a:defRPr sz="1055"/>
            </a:lvl3pPr>
            <a:lvl4pPr marL="1445895" indent="0">
              <a:buNone/>
              <a:defRPr sz="950"/>
            </a:lvl4pPr>
            <a:lvl5pPr marL="1927860" indent="0">
              <a:buNone/>
              <a:defRPr sz="950"/>
            </a:lvl5pPr>
            <a:lvl6pPr marL="2409825" indent="0">
              <a:buNone/>
              <a:defRPr sz="950"/>
            </a:lvl6pPr>
            <a:lvl7pPr marL="2891790" indent="0">
              <a:buNone/>
              <a:defRPr sz="950"/>
            </a:lvl7pPr>
            <a:lvl8pPr marL="3373755" indent="0">
              <a:buNone/>
              <a:defRPr sz="950"/>
            </a:lvl8pPr>
            <a:lvl9pPr marL="3855720" indent="0">
              <a:buNone/>
              <a:defRPr sz="9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23974" y="957657"/>
            <a:ext cx="2892089" cy="550317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42687" y="957657"/>
            <a:ext cx="8520616" cy="550317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371991" y="3044306"/>
            <a:ext cx="1117900" cy="84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888031" y="2908951"/>
            <a:ext cx="1156345" cy="8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096923" y="1526873"/>
            <a:ext cx="3177303" cy="250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709910" y="3977083"/>
            <a:ext cx="552574" cy="4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7776696" y="3062907"/>
            <a:ext cx="422931" cy="31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PECLOGO-eff-0-2"/>
          <p:cNvPicPr>
            <a:picLocks noChangeAspect="1" noChangeArrowheads="1"/>
          </p:cNvPicPr>
          <p:nvPr userDrawn="1"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5564275" y="2714776"/>
            <a:ext cx="1035015" cy="7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PECLOGO-eff-5-4"/>
          <p:cNvPicPr>
            <a:picLocks noChangeAspect="1" noChangeArrowheads="1"/>
          </p:cNvPicPr>
          <p:nvPr userDrawn="1"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3438987" y="3381806"/>
            <a:ext cx="1557836" cy="118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PECLOGO-eff-5-2"/>
          <p:cNvPicPr>
            <a:picLocks noChangeAspect="1" noChangeArrowheads="1"/>
          </p:cNvPicPr>
          <p:nvPr userDrawn="1"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5642910" y="3634271"/>
            <a:ext cx="1934010" cy="151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PECLOGO-eff-5-4"/>
          <p:cNvPicPr>
            <a:picLocks noChangeAspect="1" noChangeArrowheads="1"/>
          </p:cNvPicPr>
          <p:nvPr userDrawn="1"/>
        </p:nvPicPr>
        <p:blipFill>
          <a:blip r:embed="rId10" cstate="email"/>
          <a:srcRect/>
          <a:stretch>
            <a:fillRect/>
          </a:stretch>
        </p:blipFill>
        <p:spPr bwMode="auto">
          <a:xfrm>
            <a:off x="10422676" y="2874225"/>
            <a:ext cx="1177409" cy="89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PECLOGO-eff-0-1"/>
          <p:cNvPicPr>
            <a:picLocks noChangeAspect="1" noChangeArrowheads="1"/>
          </p:cNvPicPr>
          <p:nvPr userDrawn="1"/>
        </p:nvPicPr>
        <p:blipFill>
          <a:blip r:embed="rId11" cstate="email"/>
          <a:srcRect/>
          <a:stretch>
            <a:fillRect/>
          </a:stretch>
        </p:blipFill>
        <p:spPr bwMode="auto">
          <a:xfrm>
            <a:off x="8373901" y="3822949"/>
            <a:ext cx="550450" cy="41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PECLOGO-eff-0-1"/>
          <p:cNvPicPr>
            <a:picLocks noChangeAspect="1" noChangeArrowheads="1"/>
          </p:cNvPicPr>
          <p:nvPr userDrawn="1"/>
        </p:nvPicPr>
        <p:blipFill>
          <a:blip r:embed="rId11" cstate="email"/>
          <a:srcRect/>
          <a:stretch>
            <a:fillRect/>
          </a:stretch>
        </p:blipFill>
        <p:spPr bwMode="auto">
          <a:xfrm>
            <a:off x="11865746" y="2494202"/>
            <a:ext cx="550449" cy="41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PECLOGO-eff2-1-2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2165943" y="2948635"/>
            <a:ext cx="1789491" cy="150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4199841" y="2938003"/>
            <a:ext cx="461188" cy="38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PECLOGO-eff2-1-4"/>
          <p:cNvPicPr>
            <a:picLocks noChangeAspect="1" noChangeArrowheads="1"/>
          </p:cNvPicPr>
          <p:nvPr userDrawn="1"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8981733" y="3506711"/>
            <a:ext cx="741726" cy="61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PECLOGO-eff2-1-3"/>
          <p:cNvPicPr>
            <a:picLocks noChangeAspect="1" noChangeArrowheads="1"/>
          </p:cNvPicPr>
          <p:nvPr userDrawn="1"/>
        </p:nvPicPr>
        <p:blipFill>
          <a:blip r:embed="rId15" cstate="email"/>
          <a:srcRect/>
          <a:stretch>
            <a:fillRect/>
          </a:stretch>
        </p:blipFill>
        <p:spPr bwMode="auto">
          <a:xfrm>
            <a:off x="9740461" y="3068221"/>
            <a:ext cx="380426" cy="31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PPECLOGO-eff2-1-3"/>
          <p:cNvPicPr>
            <a:picLocks noChangeAspect="1" noChangeArrowheads="1"/>
          </p:cNvPicPr>
          <p:nvPr userDrawn="1"/>
        </p:nvPicPr>
        <p:blipFill>
          <a:blip r:embed="rId16" cstate="email"/>
          <a:srcRect/>
          <a:stretch>
            <a:fillRect/>
          </a:stretch>
        </p:blipFill>
        <p:spPr bwMode="auto">
          <a:xfrm>
            <a:off x="10273907" y="3634270"/>
            <a:ext cx="297540" cy="24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/>
          <p:nvPr userDrawn="1"/>
        </p:nvSpPr>
        <p:spPr bwMode="auto">
          <a:xfrm>
            <a:off x="4654" y="6949708"/>
            <a:ext cx="11350780" cy="282943"/>
          </a:xfrm>
          <a:custGeom>
            <a:avLst/>
            <a:gdLst>
              <a:gd name="T0" fmla="*/ 0 w 14124"/>
              <a:gd name="T1" fmla="*/ 0 h 334"/>
              <a:gd name="T2" fmla="*/ 13980 w 14124"/>
              <a:gd name="T3" fmla="*/ 0 h 334"/>
              <a:gd name="T4" fmla="*/ 14110 w 14124"/>
              <a:gd name="T5" fmla="*/ 141 h 334"/>
              <a:gd name="T6" fmla="*/ 14110 w 14124"/>
              <a:gd name="T7" fmla="*/ 194 h 334"/>
              <a:gd name="T8" fmla="*/ 13980 w 14124"/>
              <a:gd name="T9" fmla="*/ 334 h 334"/>
              <a:gd name="T10" fmla="*/ 0 w 14124"/>
              <a:gd name="T11" fmla="*/ 334 h 334"/>
              <a:gd name="T12" fmla="*/ 0 w 14124"/>
              <a:gd name="T13" fmla="*/ 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124" h="334">
                <a:moveTo>
                  <a:pt x="0" y="0"/>
                </a:moveTo>
                <a:lnTo>
                  <a:pt x="13980" y="0"/>
                </a:lnTo>
                <a:cubicBezTo>
                  <a:pt x="14024" y="47"/>
                  <a:pt x="14067" y="94"/>
                  <a:pt x="14110" y="141"/>
                </a:cubicBezTo>
                <a:cubicBezTo>
                  <a:pt x="14122" y="157"/>
                  <a:pt x="14124" y="176"/>
                  <a:pt x="14110" y="194"/>
                </a:cubicBezTo>
                <a:lnTo>
                  <a:pt x="13980" y="334"/>
                </a:lnTo>
                <a:lnTo>
                  <a:pt x="0" y="33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6390" tIns="48195" rIns="96390" bIns="48195" numCol="1" anchor="t" anchorCtr="0" compatLnSpc="1"/>
          <a:lstStyle/>
          <a:p>
            <a:endParaRPr lang="zh-CN" altLang="en-US"/>
          </a:p>
        </p:txBody>
      </p:sp>
      <p:sp>
        <p:nvSpPr>
          <p:cNvPr id="15" name="Freeform 6"/>
          <p:cNvSpPr/>
          <p:nvPr userDrawn="1"/>
        </p:nvSpPr>
        <p:spPr bwMode="auto">
          <a:xfrm>
            <a:off x="11283466" y="6949708"/>
            <a:ext cx="1579937" cy="282943"/>
          </a:xfrm>
          <a:custGeom>
            <a:avLst/>
            <a:gdLst>
              <a:gd name="T0" fmla="*/ 0 w 1967"/>
              <a:gd name="T1" fmla="*/ 0 h 334"/>
              <a:gd name="T2" fmla="*/ 1967 w 1967"/>
              <a:gd name="T3" fmla="*/ 0 h 334"/>
              <a:gd name="T4" fmla="*/ 1967 w 1967"/>
              <a:gd name="T5" fmla="*/ 334 h 334"/>
              <a:gd name="T6" fmla="*/ 0 w 1967"/>
              <a:gd name="T7" fmla="*/ 334 h 334"/>
              <a:gd name="T8" fmla="*/ 130 w 1967"/>
              <a:gd name="T9" fmla="*/ 194 h 334"/>
              <a:gd name="T10" fmla="*/ 130 w 1967"/>
              <a:gd name="T11" fmla="*/ 141 h 334"/>
              <a:gd name="T12" fmla="*/ 0 w 1967"/>
              <a:gd name="T13" fmla="*/ 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67" h="334">
                <a:moveTo>
                  <a:pt x="0" y="0"/>
                </a:moveTo>
                <a:lnTo>
                  <a:pt x="1967" y="0"/>
                </a:lnTo>
                <a:lnTo>
                  <a:pt x="1967" y="334"/>
                </a:lnTo>
                <a:lnTo>
                  <a:pt x="0" y="334"/>
                </a:lnTo>
                <a:lnTo>
                  <a:pt x="130" y="194"/>
                </a:lnTo>
                <a:cubicBezTo>
                  <a:pt x="144" y="176"/>
                  <a:pt x="142" y="157"/>
                  <a:pt x="130" y="141"/>
                </a:cubicBezTo>
                <a:cubicBezTo>
                  <a:pt x="87" y="94"/>
                  <a:pt x="44" y="47"/>
                  <a:pt x="0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6390" tIns="48195" rIns="96390" bIns="48195" numCol="1" anchor="t" anchorCtr="0" compatLnSpc="1"/>
          <a:lstStyle/>
          <a:p>
            <a:endParaRPr lang="zh-CN" altLang="en-US"/>
          </a:p>
        </p:txBody>
      </p:sp>
      <p:sp>
        <p:nvSpPr>
          <p:cNvPr id="16" name="TextBox 19"/>
          <p:cNvSpPr txBox="1"/>
          <p:nvPr userDrawn="1"/>
        </p:nvSpPr>
        <p:spPr>
          <a:xfrm>
            <a:off x="11896911" y="6912653"/>
            <a:ext cx="473206" cy="351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BA2BEF17-5336-49D4-9F7F-1AE04EBEDEA7}" type="slidenum">
              <a:rPr lang="zh-CN" altLang="en-US" sz="1685" smtClean="0">
                <a:solidFill>
                  <a:schemeClr val="accent2"/>
                </a:solidFill>
                <a:latin typeface="+mj-ea"/>
                <a:ea typeface="+mj-ea"/>
              </a:rPr>
              <a:t>‹#›</a:t>
            </a:fld>
            <a:endParaRPr lang="zh-CN" altLang="en-US" sz="1685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264425" y="964353"/>
            <a:ext cx="10335632" cy="271082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33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264425" y="3754903"/>
            <a:ext cx="10335632" cy="1552837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530" spc="211"/>
            </a:lvl1pPr>
            <a:lvl2pPr marL="481965" indent="0" algn="ctr">
              <a:buNone/>
              <a:defRPr sz="2110"/>
            </a:lvl2pPr>
            <a:lvl3pPr marL="964565" indent="0" algn="ctr">
              <a:buNone/>
              <a:defRPr sz="1900"/>
            </a:lvl3pPr>
            <a:lvl4pPr marL="1446530" indent="0" algn="ctr">
              <a:buNone/>
              <a:defRPr sz="1685"/>
            </a:lvl4pPr>
            <a:lvl5pPr marL="1928495" indent="0" algn="ctr">
              <a:buNone/>
              <a:defRPr sz="1685"/>
            </a:lvl5pPr>
            <a:lvl6pPr marL="2411095" indent="0" algn="ctr">
              <a:buNone/>
              <a:defRPr sz="1685"/>
            </a:lvl6pPr>
            <a:lvl7pPr marL="2893060" indent="0" algn="ctr">
              <a:buNone/>
              <a:defRPr sz="1685"/>
            </a:lvl7pPr>
            <a:lvl8pPr marL="3375025" indent="0" algn="ctr">
              <a:buNone/>
              <a:defRPr sz="1685"/>
            </a:lvl8pPr>
            <a:lvl9pPr marL="3856990" indent="0" algn="ctr">
              <a:buNone/>
              <a:defRPr sz="1685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45503" y="6659353"/>
            <a:ext cx="2847805" cy="334107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341319" y="6659353"/>
            <a:ext cx="4176780" cy="33410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363582" y="6659353"/>
            <a:ext cx="2847805" cy="334107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1706" y="641637"/>
            <a:ext cx="11569680" cy="744147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41706" y="1571820"/>
            <a:ext cx="11569680" cy="5019193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45503" y="6659353"/>
            <a:ext cx="2847805" cy="334107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341319" y="6659353"/>
            <a:ext cx="4176780" cy="33410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363582" y="6659353"/>
            <a:ext cx="2847805" cy="334107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2099782" y="4058637"/>
            <a:ext cx="8194083" cy="80869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64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2099782" y="4867327"/>
            <a:ext cx="8194083" cy="914997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81965" indent="0">
              <a:buNone/>
              <a:defRPr sz="1685">
                <a:solidFill>
                  <a:schemeClr val="tx1">
                    <a:tint val="75000"/>
                  </a:schemeClr>
                </a:solidFill>
              </a:defRPr>
            </a:lvl2pPr>
            <a:lvl3pPr marL="964565" indent="0">
              <a:buNone/>
              <a:defRPr sz="1685">
                <a:solidFill>
                  <a:schemeClr val="tx1">
                    <a:tint val="75000"/>
                  </a:schemeClr>
                </a:solidFill>
              </a:defRPr>
            </a:lvl3pPr>
            <a:lvl4pPr marL="1446530" indent="0">
              <a:buNone/>
              <a:defRPr sz="1685">
                <a:solidFill>
                  <a:schemeClr val="tx1">
                    <a:tint val="75000"/>
                  </a:schemeClr>
                </a:solidFill>
              </a:defRPr>
            </a:lvl4pPr>
            <a:lvl5pPr marL="1928495" indent="0">
              <a:buNone/>
              <a:defRPr sz="1685">
                <a:solidFill>
                  <a:schemeClr val="tx1">
                    <a:tint val="75000"/>
                  </a:schemeClr>
                </a:solidFill>
              </a:defRPr>
            </a:lvl5pPr>
            <a:lvl6pPr marL="2411095" indent="0">
              <a:buNone/>
              <a:defRPr sz="1685">
                <a:solidFill>
                  <a:schemeClr val="tx1">
                    <a:tint val="75000"/>
                  </a:schemeClr>
                </a:solidFill>
              </a:defRPr>
            </a:lvl6pPr>
            <a:lvl7pPr marL="2893060" indent="0">
              <a:buNone/>
              <a:defRPr sz="1685">
                <a:solidFill>
                  <a:schemeClr val="tx1">
                    <a:tint val="75000"/>
                  </a:schemeClr>
                </a:solidFill>
              </a:defRPr>
            </a:lvl7pPr>
            <a:lvl8pPr marL="3375025" indent="0">
              <a:buNone/>
              <a:defRPr sz="1685">
                <a:solidFill>
                  <a:schemeClr val="tx1">
                    <a:tint val="75000"/>
                  </a:schemeClr>
                </a:solidFill>
              </a:defRPr>
            </a:lvl8pPr>
            <a:lvl9pPr marL="3856990" indent="0">
              <a:buNone/>
              <a:defRPr sz="16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45503" y="6659353"/>
            <a:ext cx="2847805" cy="334107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341319" y="6659353"/>
            <a:ext cx="4176780" cy="33410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363582" y="6659353"/>
            <a:ext cx="2847805" cy="334107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1706" y="641637"/>
            <a:ext cx="11569680" cy="744147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41706" y="1583210"/>
            <a:ext cx="5460191" cy="5007803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762587" y="1583210"/>
            <a:ext cx="5460191" cy="5007803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45503" y="6659353"/>
            <a:ext cx="2847805" cy="334107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341319" y="6659353"/>
            <a:ext cx="4176780" cy="33410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9363582" y="6659353"/>
            <a:ext cx="2847805" cy="334107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1706" y="641637"/>
            <a:ext cx="11569680" cy="744147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41705" y="1507277"/>
            <a:ext cx="5634856" cy="402447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110" b="1" spc="21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81965" indent="0">
              <a:buNone/>
              <a:defRPr sz="2110" b="1"/>
            </a:lvl2pPr>
            <a:lvl3pPr marL="964565" indent="0">
              <a:buNone/>
              <a:defRPr sz="1900" b="1"/>
            </a:lvl3pPr>
            <a:lvl4pPr marL="1446530" indent="0">
              <a:buNone/>
              <a:defRPr sz="1685" b="1"/>
            </a:lvl4pPr>
            <a:lvl5pPr marL="1928495" indent="0">
              <a:buNone/>
              <a:defRPr sz="1685" b="1"/>
            </a:lvl5pPr>
            <a:lvl6pPr marL="2411095" indent="0">
              <a:buNone/>
              <a:defRPr sz="1685" b="1"/>
            </a:lvl6pPr>
            <a:lvl7pPr marL="2893060" indent="0">
              <a:buNone/>
              <a:defRPr sz="1685" b="1"/>
            </a:lvl7pPr>
            <a:lvl8pPr marL="3375025" indent="0">
              <a:buNone/>
              <a:defRPr sz="1685" b="1"/>
            </a:lvl8pPr>
            <a:lvl9pPr marL="3856990" indent="0">
              <a:buNone/>
              <a:defRPr sz="1685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705" y="1955283"/>
            <a:ext cx="5634856" cy="463573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577110" y="1499397"/>
            <a:ext cx="5634856" cy="402447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110" b="1" spc="21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81965" indent="0">
              <a:buNone/>
              <a:defRPr sz="2110" b="1"/>
            </a:lvl2pPr>
            <a:lvl3pPr marL="964565" indent="0">
              <a:buNone/>
              <a:defRPr sz="1900" b="1"/>
            </a:lvl3pPr>
            <a:lvl4pPr marL="1446530" indent="0">
              <a:buNone/>
              <a:defRPr sz="1685" b="1"/>
            </a:lvl4pPr>
            <a:lvl5pPr marL="1928495" indent="0">
              <a:buNone/>
              <a:defRPr sz="1685" b="1"/>
            </a:lvl5pPr>
            <a:lvl6pPr marL="2411095" indent="0">
              <a:buNone/>
              <a:defRPr sz="1685" b="1"/>
            </a:lvl6pPr>
            <a:lvl7pPr marL="2893060" indent="0">
              <a:buNone/>
              <a:defRPr sz="1685" b="1"/>
            </a:lvl7pPr>
            <a:lvl8pPr marL="3375025" indent="0">
              <a:buNone/>
              <a:defRPr sz="1685" b="1"/>
            </a:lvl8pPr>
            <a:lvl9pPr marL="3856990" indent="0">
              <a:buNone/>
              <a:defRPr sz="1685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577110" y="1955283"/>
            <a:ext cx="5634856" cy="463573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45503" y="6659353"/>
            <a:ext cx="2847805" cy="334107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341319" y="6659353"/>
            <a:ext cx="4176780" cy="33410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9363582" y="6659353"/>
            <a:ext cx="2847805" cy="334107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1706" y="641637"/>
            <a:ext cx="11569680" cy="744147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45503" y="6659353"/>
            <a:ext cx="2847805" cy="334107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341319" y="6659353"/>
            <a:ext cx="4176780" cy="33410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9363582" y="6659353"/>
            <a:ext cx="2847805" cy="334107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45503" y="6659353"/>
            <a:ext cx="2847805" cy="334107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341319" y="6659353"/>
            <a:ext cx="4176780" cy="33410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363582" y="6659353"/>
            <a:ext cx="2847805" cy="334107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41706" y="1640160"/>
            <a:ext cx="5519549" cy="4859733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85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698037" y="1640160"/>
            <a:ext cx="5513349" cy="4859733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85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45503" y="6659353"/>
            <a:ext cx="2847805" cy="334107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2024/12/16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341319" y="6659353"/>
            <a:ext cx="4176780" cy="33410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363582" y="6659353"/>
            <a:ext cx="2847805" cy="334107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41706" y="641637"/>
            <a:ext cx="11569680" cy="74414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795078" y="964354"/>
            <a:ext cx="1101151" cy="5303943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955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64457" y="964354"/>
            <a:ext cx="9671145" cy="5303943"/>
          </a:xfrm>
        </p:spPr>
        <p:txBody>
          <a:bodyPr vert="eaVert" lIns="46800" tIns="46800" rIns="46800" bIns="46800"/>
          <a:lstStyle>
            <a:lvl1pPr marL="241300" indent="-241300">
              <a:spcAft>
                <a:spcPts val="1055"/>
              </a:spcAft>
              <a:defRPr spc="316"/>
            </a:lvl1pPr>
            <a:lvl2pPr marL="723265" indent="-241300">
              <a:defRPr spc="316"/>
            </a:lvl2pPr>
            <a:lvl3pPr marL="1205230" indent="-241300">
              <a:defRPr spc="316"/>
            </a:lvl3pPr>
            <a:lvl4pPr marL="1687830" indent="-241300">
              <a:defRPr spc="316"/>
            </a:lvl4pPr>
            <a:lvl5pPr marL="2169795" indent="-241300">
              <a:defRPr spc="316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45503" y="6659353"/>
            <a:ext cx="2847805" cy="334107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341319" y="6659353"/>
            <a:ext cx="4176780" cy="33410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363582" y="6659353"/>
            <a:ext cx="2847805" cy="334107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45503" y="6659353"/>
            <a:ext cx="2847805" cy="334107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341319" y="6659353"/>
            <a:ext cx="4176780" cy="33410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363582" y="6659353"/>
            <a:ext cx="2847805" cy="334107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41706" y="816284"/>
            <a:ext cx="11573478" cy="578232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45503" y="6659353"/>
            <a:ext cx="2847805" cy="334107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341319" y="6659353"/>
            <a:ext cx="4176780" cy="33410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363582" y="6659353"/>
            <a:ext cx="2847805" cy="334107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64425" y="2619700"/>
            <a:ext cx="10335632" cy="1074457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33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264425" y="3754904"/>
            <a:ext cx="10335632" cy="497363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530" spc="21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61312" y="2553140"/>
            <a:ext cx="6677913" cy="910778"/>
          </a:xfrm>
        </p:spPr>
        <p:txBody>
          <a:bodyPr/>
          <a:lstStyle>
            <a:lvl1pPr algn="ctr">
              <a:defRPr sz="3795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62984" y="3691613"/>
            <a:ext cx="6679586" cy="683084"/>
          </a:xfrm>
        </p:spPr>
        <p:txBody>
          <a:bodyPr/>
          <a:lstStyle>
            <a:lvl1pPr marL="0" indent="0" algn="ctr">
              <a:buFontTx/>
              <a:buNone/>
              <a:defRPr sz="2530"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7487" y="1017929"/>
            <a:ext cx="11083777" cy="66969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87487" y="1899069"/>
            <a:ext cx="11083777" cy="4510727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2416269" y="6894004"/>
            <a:ext cx="436338" cy="319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BCBF865-A225-49B7-8C06-A3D8CF7C3037}" type="slidenum">
              <a:rPr lang="zh-CN" altLang="en-US" sz="1475" smtClean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‹#›</a:t>
            </a:fld>
            <a:endParaRPr lang="zh-CN" altLang="en-US" sz="1475" dirty="0">
              <a:solidFill>
                <a:schemeClr val="tx1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914" y="4647650"/>
            <a:ext cx="10929017" cy="1436485"/>
          </a:xfrm>
        </p:spPr>
        <p:txBody>
          <a:bodyPr anchor="t"/>
          <a:lstStyle>
            <a:lvl1pPr algn="l">
              <a:defRPr sz="4215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015914" y="3065506"/>
            <a:ext cx="10929017" cy="1582142"/>
          </a:xfrm>
        </p:spPr>
        <p:txBody>
          <a:bodyPr anchor="b"/>
          <a:lstStyle>
            <a:lvl1pPr marL="0" indent="0">
              <a:buNone/>
              <a:defRPr sz="2110"/>
            </a:lvl1pPr>
            <a:lvl2pPr marL="481965" indent="0">
              <a:buNone/>
              <a:defRPr sz="1895"/>
            </a:lvl2pPr>
            <a:lvl3pPr marL="963930" indent="0">
              <a:buNone/>
              <a:defRPr sz="1685"/>
            </a:lvl3pPr>
            <a:lvl4pPr marL="1445895" indent="0">
              <a:buNone/>
              <a:defRPr sz="1475"/>
            </a:lvl4pPr>
            <a:lvl5pPr marL="1927860" indent="0">
              <a:buNone/>
              <a:defRPr sz="1475"/>
            </a:lvl5pPr>
            <a:lvl6pPr marL="2409825" indent="0">
              <a:buNone/>
              <a:defRPr sz="1475"/>
            </a:lvl6pPr>
            <a:lvl7pPr marL="2891790" indent="0">
              <a:buNone/>
              <a:defRPr sz="1475"/>
            </a:lvl7pPr>
            <a:lvl8pPr marL="3373755" indent="0">
              <a:buNone/>
              <a:defRPr sz="1475"/>
            </a:lvl8pPr>
            <a:lvl9pPr marL="3855720" indent="0">
              <a:buNone/>
              <a:defRPr sz="14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42688" y="1687621"/>
            <a:ext cx="5705517" cy="4773215"/>
          </a:xfrm>
        </p:spPr>
        <p:txBody>
          <a:bodyPr/>
          <a:lstStyle>
            <a:lvl1pPr>
              <a:defRPr sz="2950"/>
            </a:lvl1pPr>
            <a:lvl2pPr>
              <a:defRPr sz="2530"/>
            </a:lvl2pPr>
            <a:lvl3pPr>
              <a:defRPr sz="2110"/>
            </a:lvl3pPr>
            <a:lvl4pPr>
              <a:defRPr sz="1895"/>
            </a:lvl4pPr>
            <a:lvl5pPr>
              <a:defRPr sz="1895"/>
            </a:lvl5pPr>
            <a:lvl6pPr>
              <a:defRPr sz="1895"/>
            </a:lvl6pPr>
            <a:lvl7pPr>
              <a:defRPr sz="1895"/>
            </a:lvl7pPr>
            <a:lvl8pPr>
              <a:defRPr sz="1895"/>
            </a:lvl8pPr>
            <a:lvl9pPr>
              <a:defRPr sz="189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508875" y="1687621"/>
            <a:ext cx="5707190" cy="4773215"/>
          </a:xfrm>
        </p:spPr>
        <p:txBody>
          <a:bodyPr/>
          <a:lstStyle>
            <a:lvl1pPr>
              <a:defRPr sz="2950"/>
            </a:lvl1pPr>
            <a:lvl2pPr>
              <a:defRPr sz="2530"/>
            </a:lvl2pPr>
            <a:lvl3pPr>
              <a:defRPr sz="2110"/>
            </a:lvl3pPr>
            <a:lvl4pPr>
              <a:defRPr sz="1895"/>
            </a:lvl4pPr>
            <a:lvl5pPr>
              <a:defRPr sz="1895"/>
            </a:lvl5pPr>
            <a:lvl6pPr>
              <a:defRPr sz="1895"/>
            </a:lvl6pPr>
            <a:lvl7pPr>
              <a:defRPr sz="1895"/>
            </a:lvl7pPr>
            <a:lvl8pPr>
              <a:defRPr sz="1895"/>
            </a:lvl8pPr>
            <a:lvl9pPr>
              <a:defRPr sz="189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2688" y="289641"/>
            <a:ext cx="11573377" cy="1205442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42687" y="1618976"/>
            <a:ext cx="5682085" cy="674712"/>
          </a:xfrm>
        </p:spPr>
        <p:txBody>
          <a:bodyPr anchor="b"/>
          <a:lstStyle>
            <a:lvl1pPr marL="0" indent="0">
              <a:buNone/>
              <a:defRPr sz="2530" b="1"/>
            </a:lvl1pPr>
            <a:lvl2pPr marL="481965" indent="0">
              <a:buNone/>
              <a:defRPr sz="2110" b="1"/>
            </a:lvl2pPr>
            <a:lvl3pPr marL="963930" indent="0">
              <a:buNone/>
              <a:defRPr sz="1895" b="1"/>
            </a:lvl3pPr>
            <a:lvl4pPr marL="1445895" indent="0">
              <a:buNone/>
              <a:defRPr sz="1685" b="1"/>
            </a:lvl4pPr>
            <a:lvl5pPr marL="1927860" indent="0">
              <a:buNone/>
              <a:defRPr sz="1685" b="1"/>
            </a:lvl5pPr>
            <a:lvl6pPr marL="2409825" indent="0">
              <a:buNone/>
              <a:defRPr sz="1685" b="1"/>
            </a:lvl6pPr>
            <a:lvl7pPr marL="2891790" indent="0">
              <a:buNone/>
              <a:defRPr sz="1685" b="1"/>
            </a:lvl7pPr>
            <a:lvl8pPr marL="3373755" indent="0">
              <a:buNone/>
              <a:defRPr sz="1685" b="1"/>
            </a:lvl8pPr>
            <a:lvl9pPr marL="3855720" indent="0">
              <a:buNone/>
              <a:defRPr sz="168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42687" y="2293688"/>
            <a:ext cx="5682085" cy="4167145"/>
          </a:xfrm>
        </p:spPr>
        <p:txBody>
          <a:bodyPr/>
          <a:lstStyle>
            <a:lvl1pPr>
              <a:defRPr sz="2530"/>
            </a:lvl1pPr>
            <a:lvl2pPr>
              <a:defRPr sz="2110"/>
            </a:lvl2pPr>
            <a:lvl3pPr>
              <a:defRPr sz="1895"/>
            </a:lvl3pPr>
            <a:lvl4pPr>
              <a:defRPr sz="1685"/>
            </a:lvl4pPr>
            <a:lvl5pPr>
              <a:defRPr sz="1685"/>
            </a:lvl5pPr>
            <a:lvl6pPr>
              <a:defRPr sz="1685"/>
            </a:lvl6pPr>
            <a:lvl7pPr>
              <a:defRPr sz="1685"/>
            </a:lvl7pPr>
            <a:lvl8pPr>
              <a:defRPr sz="1685"/>
            </a:lvl8pPr>
            <a:lvl9pPr>
              <a:defRPr sz="168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532307" y="1618976"/>
            <a:ext cx="5683758" cy="674712"/>
          </a:xfrm>
        </p:spPr>
        <p:txBody>
          <a:bodyPr anchor="b"/>
          <a:lstStyle>
            <a:lvl1pPr marL="0" indent="0">
              <a:buNone/>
              <a:defRPr sz="2530" b="1"/>
            </a:lvl1pPr>
            <a:lvl2pPr marL="481965" indent="0">
              <a:buNone/>
              <a:defRPr sz="2110" b="1"/>
            </a:lvl2pPr>
            <a:lvl3pPr marL="963930" indent="0">
              <a:buNone/>
              <a:defRPr sz="1895" b="1"/>
            </a:lvl3pPr>
            <a:lvl4pPr marL="1445895" indent="0">
              <a:buNone/>
              <a:defRPr sz="1685" b="1"/>
            </a:lvl4pPr>
            <a:lvl5pPr marL="1927860" indent="0">
              <a:buNone/>
              <a:defRPr sz="1685" b="1"/>
            </a:lvl5pPr>
            <a:lvl6pPr marL="2409825" indent="0">
              <a:buNone/>
              <a:defRPr sz="1685" b="1"/>
            </a:lvl6pPr>
            <a:lvl7pPr marL="2891790" indent="0">
              <a:buNone/>
              <a:defRPr sz="1685" b="1"/>
            </a:lvl7pPr>
            <a:lvl8pPr marL="3373755" indent="0">
              <a:buNone/>
              <a:defRPr sz="1685" b="1"/>
            </a:lvl8pPr>
            <a:lvl9pPr marL="3855720" indent="0">
              <a:buNone/>
              <a:defRPr sz="168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532307" y="2293688"/>
            <a:ext cx="5683758" cy="4167145"/>
          </a:xfrm>
        </p:spPr>
        <p:txBody>
          <a:bodyPr/>
          <a:lstStyle>
            <a:lvl1pPr>
              <a:defRPr sz="2530"/>
            </a:lvl1pPr>
            <a:lvl2pPr>
              <a:defRPr sz="2110"/>
            </a:lvl2pPr>
            <a:lvl3pPr>
              <a:defRPr sz="1895"/>
            </a:lvl3pPr>
            <a:lvl4pPr>
              <a:defRPr sz="1685"/>
            </a:lvl4pPr>
            <a:lvl5pPr>
              <a:defRPr sz="1685"/>
            </a:lvl5pPr>
            <a:lvl6pPr>
              <a:defRPr sz="1685"/>
            </a:lvl6pPr>
            <a:lvl7pPr>
              <a:defRPr sz="1685"/>
            </a:lvl7pPr>
            <a:lvl8pPr>
              <a:defRPr sz="1685"/>
            </a:lvl8pPr>
            <a:lvl9pPr>
              <a:defRPr sz="168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57" b="40673"/>
          <a:stretch>
            <a:fillRect/>
          </a:stretch>
        </p:blipFill>
        <p:spPr>
          <a:xfrm rot="10800000">
            <a:off x="-123353" y="-16445"/>
            <a:ext cx="3887708" cy="1868296"/>
          </a:xfrm>
          <a:prstGeom prst="rect">
            <a:avLst/>
          </a:prstGeom>
        </p:spPr>
      </p:pic>
      <p:sp>
        <p:nvSpPr>
          <p:cNvPr id="11" name="等腰三角形 10"/>
          <p:cNvSpPr/>
          <p:nvPr userDrawn="1"/>
        </p:nvSpPr>
        <p:spPr>
          <a:xfrm rot="10800000">
            <a:off x="236687" y="0"/>
            <a:ext cx="1152128" cy="993214"/>
          </a:xfrm>
          <a:prstGeom prst="triangle">
            <a:avLst/>
          </a:prstGeom>
          <a:solidFill>
            <a:srgbClr val="29B4B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 userDrawn="1"/>
        </p:nvSpPr>
        <p:spPr>
          <a:xfrm rot="10800000">
            <a:off x="858788" y="342760"/>
            <a:ext cx="576064" cy="496607"/>
          </a:xfrm>
          <a:prstGeom prst="triangle">
            <a:avLst/>
          </a:prstGeom>
          <a:solidFill>
            <a:srgbClr val="73DB2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87487" y="622811"/>
            <a:ext cx="11083777" cy="669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7487" y="1687619"/>
            <a:ext cx="11083777" cy="451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530">
          <a:solidFill>
            <a:schemeClr val="accent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30">
          <a:solidFill>
            <a:schemeClr val="tx2"/>
          </a:solidFill>
          <a:latin typeface="Arial" panose="020B0604020202090204" pitchFamily="34" charset="0"/>
          <a:ea typeface="微软雅黑" panose="020B0503020204020204" pitchFamily="3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30">
          <a:solidFill>
            <a:schemeClr val="tx2"/>
          </a:solidFill>
          <a:latin typeface="Arial" panose="020B0604020202090204" pitchFamily="34" charset="0"/>
          <a:ea typeface="微软雅黑" panose="020B0503020204020204" pitchFamily="3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30">
          <a:solidFill>
            <a:schemeClr val="tx2"/>
          </a:solidFill>
          <a:latin typeface="Arial" panose="020B0604020202090204" pitchFamily="34" charset="0"/>
          <a:ea typeface="微软雅黑" panose="020B0503020204020204" pitchFamily="3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30">
          <a:solidFill>
            <a:schemeClr val="tx2"/>
          </a:solidFill>
          <a:latin typeface="Arial" panose="020B0604020202090204" pitchFamily="34" charset="0"/>
          <a:ea typeface="微软雅黑" panose="020B0503020204020204" pitchFamily="34" charset="-122"/>
        </a:defRPr>
      </a:lvl5pPr>
      <a:lvl6pPr marL="481965" algn="l" rtl="0" eaLnBrk="1" fontAlgn="base" hangingPunct="1">
        <a:spcBef>
          <a:spcPct val="0"/>
        </a:spcBef>
        <a:spcAft>
          <a:spcPct val="0"/>
        </a:spcAft>
        <a:defRPr sz="2530">
          <a:solidFill>
            <a:schemeClr val="tx2"/>
          </a:solidFill>
          <a:latin typeface="Arial" panose="020B0604020202090204" pitchFamily="34" charset="0"/>
          <a:ea typeface="微软雅黑" panose="020B0503020204020204" pitchFamily="34" charset="-122"/>
        </a:defRPr>
      </a:lvl6pPr>
      <a:lvl7pPr marL="963930" algn="l" rtl="0" eaLnBrk="1" fontAlgn="base" hangingPunct="1">
        <a:spcBef>
          <a:spcPct val="0"/>
        </a:spcBef>
        <a:spcAft>
          <a:spcPct val="0"/>
        </a:spcAft>
        <a:defRPr sz="2530">
          <a:solidFill>
            <a:schemeClr val="tx2"/>
          </a:solidFill>
          <a:latin typeface="Arial" panose="020B0604020202090204" pitchFamily="34" charset="0"/>
          <a:ea typeface="微软雅黑" panose="020B0503020204020204" pitchFamily="34" charset="-122"/>
        </a:defRPr>
      </a:lvl7pPr>
      <a:lvl8pPr marL="1445895" algn="l" rtl="0" eaLnBrk="1" fontAlgn="base" hangingPunct="1">
        <a:spcBef>
          <a:spcPct val="0"/>
        </a:spcBef>
        <a:spcAft>
          <a:spcPct val="0"/>
        </a:spcAft>
        <a:defRPr sz="2530">
          <a:solidFill>
            <a:schemeClr val="tx2"/>
          </a:solidFill>
          <a:latin typeface="Arial" panose="020B0604020202090204" pitchFamily="34" charset="0"/>
          <a:ea typeface="微软雅黑" panose="020B0503020204020204" pitchFamily="34" charset="-122"/>
        </a:defRPr>
      </a:lvl8pPr>
      <a:lvl9pPr marL="1927860" algn="l" rtl="0" eaLnBrk="1" fontAlgn="base" hangingPunct="1">
        <a:spcBef>
          <a:spcPct val="0"/>
        </a:spcBef>
        <a:spcAft>
          <a:spcPct val="0"/>
        </a:spcAft>
        <a:defRPr sz="2530">
          <a:solidFill>
            <a:schemeClr val="tx2"/>
          </a:solidFill>
          <a:latin typeface="Arial" panose="020B0604020202090204" pitchFamily="34" charset="0"/>
          <a:ea typeface="微软雅黑" panose="020B0503020204020204" pitchFamily="34" charset="-122"/>
        </a:defRPr>
      </a:lvl9pPr>
    </p:titleStyle>
    <p:bodyStyle>
      <a:lvl1pPr marL="361315" indent="-361315" algn="l" rtl="0" eaLnBrk="1" fontAlgn="base" hangingPunct="1">
        <a:spcBef>
          <a:spcPct val="20000"/>
        </a:spcBef>
        <a:spcAft>
          <a:spcPct val="0"/>
        </a:spcAft>
        <a:buChar char="•"/>
        <a:defRPr sz="2110">
          <a:solidFill>
            <a:schemeClr val="accent3"/>
          </a:solidFill>
          <a:latin typeface="+mn-lt"/>
          <a:ea typeface="+mn-ea"/>
          <a:cs typeface="+mn-cs"/>
        </a:defRPr>
      </a:lvl1pPr>
      <a:lvl2pPr marL="782955" indent="-300990" algn="l" rtl="0" eaLnBrk="1" fontAlgn="base" hangingPunct="1">
        <a:spcBef>
          <a:spcPct val="20000"/>
        </a:spcBef>
        <a:spcAft>
          <a:spcPct val="0"/>
        </a:spcAft>
        <a:buChar char="–"/>
        <a:defRPr sz="2110">
          <a:solidFill>
            <a:schemeClr val="accent3"/>
          </a:solidFill>
          <a:latin typeface="+mn-lt"/>
          <a:ea typeface="仿宋_GB2312" pitchFamily="49" charset="-122"/>
        </a:defRPr>
      </a:lvl2pPr>
      <a:lvl3pPr marL="1204595" indent="-240665" algn="l" rtl="0" eaLnBrk="1" fontAlgn="base" hangingPunct="1">
        <a:spcBef>
          <a:spcPct val="20000"/>
        </a:spcBef>
        <a:spcAft>
          <a:spcPct val="0"/>
        </a:spcAft>
        <a:buChar char="•"/>
        <a:defRPr sz="2530">
          <a:solidFill>
            <a:schemeClr val="tx1"/>
          </a:solidFill>
          <a:latin typeface="+mn-lt"/>
          <a:ea typeface="宋体" pitchFamily="2" charset="-122"/>
        </a:defRPr>
      </a:lvl3pPr>
      <a:lvl4pPr marL="1686560" indent="-240665" algn="l" rtl="0" eaLnBrk="1" fontAlgn="base" hangingPunct="1">
        <a:spcBef>
          <a:spcPct val="20000"/>
        </a:spcBef>
        <a:spcAft>
          <a:spcPct val="0"/>
        </a:spcAft>
        <a:buChar char="–"/>
        <a:defRPr sz="2110">
          <a:solidFill>
            <a:schemeClr val="tx1"/>
          </a:solidFill>
          <a:latin typeface="+mn-lt"/>
          <a:ea typeface="宋体" pitchFamily="2" charset="-122"/>
        </a:defRPr>
      </a:lvl4pPr>
      <a:lvl5pPr marL="2168525" indent="-240665" algn="l" rtl="0" eaLnBrk="1" fontAlgn="base" hangingPunct="1">
        <a:spcBef>
          <a:spcPct val="20000"/>
        </a:spcBef>
        <a:spcAft>
          <a:spcPct val="0"/>
        </a:spcAft>
        <a:buChar char="»"/>
        <a:defRPr sz="2110">
          <a:solidFill>
            <a:schemeClr val="tx1"/>
          </a:solidFill>
          <a:latin typeface="+mn-lt"/>
          <a:ea typeface="宋体" pitchFamily="2" charset="-122"/>
        </a:defRPr>
      </a:lvl5pPr>
      <a:lvl6pPr marL="2650490" indent="-240665" algn="l" rtl="0" eaLnBrk="1" fontAlgn="base" hangingPunct="1">
        <a:spcBef>
          <a:spcPct val="20000"/>
        </a:spcBef>
        <a:spcAft>
          <a:spcPct val="0"/>
        </a:spcAft>
        <a:buChar char="»"/>
        <a:defRPr sz="2110">
          <a:solidFill>
            <a:schemeClr val="tx1"/>
          </a:solidFill>
          <a:latin typeface="+mn-lt"/>
          <a:ea typeface="宋体" pitchFamily="2" charset="-122"/>
        </a:defRPr>
      </a:lvl6pPr>
      <a:lvl7pPr marL="3132455" indent="-240665" algn="l" rtl="0" eaLnBrk="1" fontAlgn="base" hangingPunct="1">
        <a:spcBef>
          <a:spcPct val="20000"/>
        </a:spcBef>
        <a:spcAft>
          <a:spcPct val="0"/>
        </a:spcAft>
        <a:buChar char="»"/>
        <a:defRPr sz="2110">
          <a:solidFill>
            <a:schemeClr val="tx1"/>
          </a:solidFill>
          <a:latin typeface="+mn-lt"/>
          <a:ea typeface="宋体" pitchFamily="2" charset="-122"/>
        </a:defRPr>
      </a:lvl7pPr>
      <a:lvl8pPr marL="3614420" indent="-240665" algn="l" rtl="0" eaLnBrk="1" fontAlgn="base" hangingPunct="1">
        <a:spcBef>
          <a:spcPct val="20000"/>
        </a:spcBef>
        <a:spcAft>
          <a:spcPct val="0"/>
        </a:spcAft>
        <a:buChar char="»"/>
        <a:defRPr sz="2110">
          <a:solidFill>
            <a:schemeClr val="tx1"/>
          </a:solidFill>
          <a:latin typeface="+mn-lt"/>
          <a:ea typeface="宋体" pitchFamily="2" charset="-122"/>
        </a:defRPr>
      </a:lvl8pPr>
      <a:lvl9pPr marL="4096385" indent="-240665" algn="l" rtl="0" eaLnBrk="1" fontAlgn="base" hangingPunct="1">
        <a:spcBef>
          <a:spcPct val="20000"/>
        </a:spcBef>
        <a:spcAft>
          <a:spcPct val="0"/>
        </a:spcAft>
        <a:buChar char="»"/>
        <a:defRPr sz="211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63930" rtl="0" eaLnBrk="1" latinLnBrk="0" hangingPunct="1">
        <a:defRPr sz="1895" kern="1200">
          <a:solidFill>
            <a:schemeClr val="tx1"/>
          </a:solidFill>
          <a:latin typeface="+mn-lt"/>
          <a:ea typeface="+mn-ea"/>
          <a:cs typeface="+mn-cs"/>
        </a:defRPr>
      </a:lvl1pPr>
      <a:lvl2pPr marL="481965" algn="l" defTabSz="963930" rtl="0" eaLnBrk="1" latinLnBrk="0" hangingPunct="1">
        <a:defRPr sz="1895" kern="1200">
          <a:solidFill>
            <a:schemeClr val="tx1"/>
          </a:solidFill>
          <a:latin typeface="+mn-lt"/>
          <a:ea typeface="+mn-ea"/>
          <a:cs typeface="+mn-cs"/>
        </a:defRPr>
      </a:lvl2pPr>
      <a:lvl3pPr marL="963930" algn="l" defTabSz="963930" rtl="0" eaLnBrk="1" latinLnBrk="0" hangingPunct="1"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445895" algn="l" defTabSz="963930" rtl="0" eaLnBrk="1" latinLnBrk="0" hangingPunct="1">
        <a:defRPr sz="1895" kern="1200">
          <a:solidFill>
            <a:schemeClr val="tx1"/>
          </a:solidFill>
          <a:latin typeface="+mn-lt"/>
          <a:ea typeface="+mn-ea"/>
          <a:cs typeface="+mn-cs"/>
        </a:defRPr>
      </a:lvl4pPr>
      <a:lvl5pPr marL="1927860" algn="l" defTabSz="963930" rtl="0" eaLnBrk="1" latinLnBrk="0" hangingPunct="1">
        <a:defRPr sz="1895" kern="1200">
          <a:solidFill>
            <a:schemeClr val="tx1"/>
          </a:solidFill>
          <a:latin typeface="+mn-lt"/>
          <a:ea typeface="+mn-ea"/>
          <a:cs typeface="+mn-cs"/>
        </a:defRPr>
      </a:lvl5pPr>
      <a:lvl6pPr marL="2409825" algn="l" defTabSz="963930" rtl="0" eaLnBrk="1" latinLnBrk="0" hangingPunct="1">
        <a:defRPr sz="1895" kern="1200">
          <a:solidFill>
            <a:schemeClr val="tx1"/>
          </a:solidFill>
          <a:latin typeface="+mn-lt"/>
          <a:ea typeface="+mn-ea"/>
          <a:cs typeface="+mn-cs"/>
        </a:defRPr>
      </a:lvl6pPr>
      <a:lvl7pPr marL="2891790" algn="l" defTabSz="963930" rtl="0" eaLnBrk="1" latinLnBrk="0" hangingPunct="1">
        <a:defRPr sz="1895" kern="1200">
          <a:solidFill>
            <a:schemeClr val="tx1"/>
          </a:solidFill>
          <a:latin typeface="+mn-lt"/>
          <a:ea typeface="+mn-ea"/>
          <a:cs typeface="+mn-cs"/>
        </a:defRPr>
      </a:lvl7pPr>
      <a:lvl8pPr marL="3373755" algn="l" defTabSz="963930" rtl="0" eaLnBrk="1" latinLnBrk="0" hangingPunct="1">
        <a:defRPr sz="1895" kern="1200">
          <a:solidFill>
            <a:schemeClr val="tx1"/>
          </a:solidFill>
          <a:latin typeface="+mn-lt"/>
          <a:ea typeface="+mn-ea"/>
          <a:cs typeface="+mn-cs"/>
        </a:defRPr>
      </a:lvl8pPr>
      <a:lvl9pPr marL="3855720" algn="l" defTabSz="963930" rtl="0" eaLnBrk="1" latinLnBrk="0" hangingPunct="1">
        <a:defRPr sz="18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9B3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77689" y="55585"/>
            <a:ext cx="12702704" cy="7121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雅酷黑 75W" panose="020B0804020202020204" charset="-122"/>
              <a:ea typeface="汉仪雅酷黑 75W" panose="020B0804020202020204" charset="-122"/>
            </a:endParaRPr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64565" rtl="0" eaLnBrk="1" fontAlgn="auto" latinLnBrk="0" hangingPunct="1">
        <a:lnSpc>
          <a:spcPct val="100000"/>
        </a:lnSpc>
        <a:spcBef>
          <a:spcPct val="0"/>
        </a:spcBef>
        <a:buNone/>
        <a:defRPr sz="3795" b="1" u="none" strike="noStrike" kern="1200" cap="none" spc="316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41300" indent="-241300" algn="l" defTabSz="964565" rtl="0" eaLnBrk="1" fontAlgn="auto" latinLnBrk="0" hangingPunct="1">
        <a:lnSpc>
          <a:spcPct val="130000"/>
        </a:lnSpc>
        <a:spcBef>
          <a:spcPts val="0"/>
        </a:spcBef>
        <a:spcAft>
          <a:spcPts val="1055"/>
        </a:spcAft>
        <a:buFont typeface="Arial" panose="020B0604020202090204" pitchFamily="34" charset="0"/>
        <a:buChar char="●"/>
        <a:defRPr sz="1900" u="none" strike="noStrike" kern="1200" cap="none" spc="158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723265" indent="-241300" algn="l" defTabSz="964565" rtl="0" eaLnBrk="1" fontAlgn="auto" latinLnBrk="0" hangingPunct="1">
        <a:lnSpc>
          <a:spcPct val="120000"/>
        </a:lnSpc>
        <a:spcBef>
          <a:spcPts val="0"/>
        </a:spcBef>
        <a:spcAft>
          <a:spcPts val="635"/>
        </a:spcAft>
        <a:buFont typeface="Arial" panose="020B0604020202090204" pitchFamily="34" charset="0"/>
        <a:buChar char="●"/>
        <a:tabLst>
          <a:tab pos="1697355" algn="l"/>
          <a:tab pos="1697355" algn="l"/>
          <a:tab pos="1697355" algn="l"/>
          <a:tab pos="1697355" algn="l"/>
        </a:tabLst>
        <a:defRPr sz="1685" u="none" strike="noStrike" kern="1200" cap="none" spc="158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205230" indent="-241300" algn="l" defTabSz="964565" rtl="0" eaLnBrk="1" fontAlgn="auto" latinLnBrk="0" hangingPunct="1">
        <a:lnSpc>
          <a:spcPct val="120000"/>
        </a:lnSpc>
        <a:spcBef>
          <a:spcPts val="0"/>
        </a:spcBef>
        <a:spcAft>
          <a:spcPts val="635"/>
        </a:spcAft>
        <a:buFont typeface="Arial" panose="020B0604020202090204" pitchFamily="34" charset="0"/>
        <a:buChar char="●"/>
        <a:defRPr sz="1685" u="none" strike="noStrike" kern="1200" cap="none" spc="158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87830" indent="-241300" algn="l" defTabSz="964565" rtl="0" eaLnBrk="1" fontAlgn="auto" latinLnBrk="0" hangingPunct="1">
        <a:lnSpc>
          <a:spcPct val="120000"/>
        </a:lnSpc>
        <a:spcBef>
          <a:spcPts val="0"/>
        </a:spcBef>
        <a:spcAft>
          <a:spcPts val="315"/>
        </a:spcAft>
        <a:buFont typeface="Wingdings" panose="05000000000000000000" charset="0"/>
        <a:buChar char=""/>
        <a:defRPr sz="1475" u="none" strike="noStrike" kern="1200" cap="none" spc="158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169795" indent="-241300" algn="l" defTabSz="964565" rtl="0" eaLnBrk="1" fontAlgn="auto" latinLnBrk="0" hangingPunct="1">
        <a:lnSpc>
          <a:spcPct val="120000"/>
        </a:lnSpc>
        <a:spcBef>
          <a:spcPts val="0"/>
        </a:spcBef>
        <a:spcAft>
          <a:spcPts val="315"/>
        </a:spcAft>
        <a:buFont typeface="Arial" panose="020B0604020202090204" pitchFamily="34" charset="0"/>
        <a:buChar char="•"/>
        <a:defRPr sz="1475" u="none" strike="noStrike" kern="1200" cap="none" spc="158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65176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9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3436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9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616325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9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9829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9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196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456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4653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2849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109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9306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7502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5699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57" b="40673"/>
          <a:stretch>
            <a:fillRect/>
          </a:stretch>
        </p:blipFill>
        <p:spPr>
          <a:xfrm rot="10800000">
            <a:off x="-123353" y="-16445"/>
            <a:ext cx="3887708" cy="1868296"/>
          </a:xfrm>
          <a:prstGeom prst="rect">
            <a:avLst/>
          </a:prstGeom>
        </p:spPr>
      </p:pic>
      <p:sp>
        <p:nvSpPr>
          <p:cNvPr id="11" name="等腰三角形 10"/>
          <p:cNvSpPr/>
          <p:nvPr userDrawn="1"/>
        </p:nvSpPr>
        <p:spPr>
          <a:xfrm rot="10800000">
            <a:off x="236687" y="0"/>
            <a:ext cx="1152128" cy="993214"/>
          </a:xfrm>
          <a:prstGeom prst="triangle">
            <a:avLst/>
          </a:prstGeom>
          <a:solidFill>
            <a:srgbClr val="29B4B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 userDrawn="1"/>
        </p:nvSpPr>
        <p:spPr>
          <a:xfrm rot="10800000">
            <a:off x="858788" y="342760"/>
            <a:ext cx="576064" cy="496607"/>
          </a:xfrm>
          <a:prstGeom prst="triangle">
            <a:avLst/>
          </a:prstGeom>
          <a:solidFill>
            <a:srgbClr val="73DB2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32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32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89.xml"/><Relationship Id="rId7" Type="http://schemas.openxmlformats.org/officeDocument/2006/relationships/image" Target="../media/image17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7" Type="http://schemas.openxmlformats.org/officeDocument/2006/relationships/image" Target="../media/image44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7" Type="http://schemas.openxmlformats.org/officeDocument/2006/relationships/image" Target="../media/image44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01.xml"/><Relationship Id="rId7" Type="http://schemas.openxmlformats.org/officeDocument/2006/relationships/image" Target="../media/image17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eg"/><Relationship Id="rId4" Type="http://schemas.openxmlformats.org/officeDocument/2006/relationships/image" Target="../media/image4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tags" Target="../tags/tag115.xml"/><Relationship Id="rId18" Type="http://schemas.openxmlformats.org/officeDocument/2006/relationships/image" Target="../media/image53.jpeg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tags" Target="../tags/tag114.xml"/><Relationship Id="rId17" Type="http://schemas.openxmlformats.org/officeDocument/2006/relationships/notesSlide" Target="../notesSlides/notesSlide47.xml"/><Relationship Id="rId2" Type="http://schemas.openxmlformats.org/officeDocument/2006/relationships/tags" Target="../tags/tag104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55.svg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tags" Target="../tags/tag113.xml"/><Relationship Id="rId5" Type="http://schemas.openxmlformats.org/officeDocument/2006/relationships/tags" Target="../tags/tag107.xml"/><Relationship Id="rId15" Type="http://schemas.openxmlformats.org/officeDocument/2006/relationships/tags" Target="../tags/tag117.xml"/><Relationship Id="rId10" Type="http://schemas.openxmlformats.org/officeDocument/2006/relationships/tags" Target="../tags/tag112.xml"/><Relationship Id="rId19" Type="http://schemas.openxmlformats.org/officeDocument/2006/relationships/image" Target="../media/image54.png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tags" Target="../tags/tag11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tags" Target="../tags/tag130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12" Type="http://schemas.openxmlformats.org/officeDocument/2006/relationships/tags" Target="../tags/tag129.xml"/><Relationship Id="rId17" Type="http://schemas.openxmlformats.org/officeDocument/2006/relationships/tags" Target="../tags/tag134.xml"/><Relationship Id="rId2" Type="http://schemas.openxmlformats.org/officeDocument/2006/relationships/tags" Target="../tags/tag119.xml"/><Relationship Id="rId16" Type="http://schemas.openxmlformats.org/officeDocument/2006/relationships/tags" Target="../tags/tag133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tags" Target="../tags/tag128.xml"/><Relationship Id="rId5" Type="http://schemas.openxmlformats.org/officeDocument/2006/relationships/tags" Target="../tags/tag122.xml"/><Relationship Id="rId15" Type="http://schemas.openxmlformats.org/officeDocument/2006/relationships/tags" Target="../tags/tag132.xml"/><Relationship Id="rId10" Type="http://schemas.openxmlformats.org/officeDocument/2006/relationships/tags" Target="../tags/tag127.xml"/><Relationship Id="rId19" Type="http://schemas.openxmlformats.org/officeDocument/2006/relationships/notesSlide" Target="../notesSlides/notesSlide48.xml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tags" Target="../tags/tag1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36.jpeg"/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40.xml"/><Relationship Id="rId7" Type="http://schemas.openxmlformats.org/officeDocument/2006/relationships/image" Target="../media/image17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tags" Target="../tags/tag154.xml"/><Relationship Id="rId18" Type="http://schemas.openxmlformats.org/officeDocument/2006/relationships/tags" Target="../tags/tag159.xml"/><Relationship Id="rId3" Type="http://schemas.openxmlformats.org/officeDocument/2006/relationships/tags" Target="../tags/tag144.xml"/><Relationship Id="rId21" Type="http://schemas.openxmlformats.org/officeDocument/2006/relationships/tags" Target="../tags/tag162.xml"/><Relationship Id="rId7" Type="http://schemas.openxmlformats.org/officeDocument/2006/relationships/tags" Target="../tags/tag148.xml"/><Relationship Id="rId12" Type="http://schemas.openxmlformats.org/officeDocument/2006/relationships/tags" Target="../tags/tag153.xml"/><Relationship Id="rId17" Type="http://schemas.openxmlformats.org/officeDocument/2006/relationships/tags" Target="../tags/tag158.xml"/><Relationship Id="rId2" Type="http://schemas.openxmlformats.org/officeDocument/2006/relationships/tags" Target="../tags/tag143.xml"/><Relationship Id="rId16" Type="http://schemas.openxmlformats.org/officeDocument/2006/relationships/tags" Target="../tags/tag157.xml"/><Relationship Id="rId20" Type="http://schemas.openxmlformats.org/officeDocument/2006/relationships/tags" Target="../tags/tag161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tags" Target="../tags/tag152.xml"/><Relationship Id="rId24" Type="http://schemas.openxmlformats.org/officeDocument/2006/relationships/notesSlide" Target="../notesSlides/notesSlide58.xml"/><Relationship Id="rId5" Type="http://schemas.openxmlformats.org/officeDocument/2006/relationships/tags" Target="../tags/tag146.xml"/><Relationship Id="rId15" Type="http://schemas.openxmlformats.org/officeDocument/2006/relationships/tags" Target="../tags/tag156.xml"/><Relationship Id="rId23" Type="http://schemas.openxmlformats.org/officeDocument/2006/relationships/slideLayout" Target="../slideLayouts/slideLayout1.xml"/><Relationship Id="rId10" Type="http://schemas.openxmlformats.org/officeDocument/2006/relationships/tags" Target="../tags/tag151.xml"/><Relationship Id="rId19" Type="http://schemas.openxmlformats.org/officeDocument/2006/relationships/tags" Target="../tags/tag160.xml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tags" Target="../tags/tag155.xml"/><Relationship Id="rId22" Type="http://schemas.openxmlformats.org/officeDocument/2006/relationships/tags" Target="../tags/tag16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4.xml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5.xml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6.xml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61.xml"/><Relationship Id="rId7" Type="http://schemas.openxmlformats.org/officeDocument/2006/relationships/image" Target="../media/image23.sv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64.xml"/><Relationship Id="rId7" Type="http://schemas.openxmlformats.org/officeDocument/2006/relationships/image" Target="../media/image17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AD1B5"/>
            </a:gs>
            <a:gs pos="67000">
              <a:srgbClr val="008AD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57"/>
          <a:stretch>
            <a:fillRect/>
          </a:stretch>
        </p:blipFill>
        <p:spPr>
          <a:xfrm>
            <a:off x="3930050" y="-271918"/>
            <a:ext cx="8928992" cy="7232650"/>
          </a:xfrm>
          <a:prstGeom prst="rect">
            <a:avLst/>
          </a:prstGeom>
        </p:spPr>
      </p:pic>
      <p:sp>
        <p:nvSpPr>
          <p:cNvPr id="224" name="矩形 259"/>
          <p:cNvSpPr>
            <a:spLocks noChangeArrowheads="1"/>
          </p:cNvSpPr>
          <p:nvPr/>
        </p:nvSpPr>
        <p:spPr bwMode="auto">
          <a:xfrm>
            <a:off x="884759" y="2030988"/>
            <a:ext cx="11161240" cy="1828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5400" b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主管</a:t>
            </a:r>
            <a:r>
              <a:rPr lang="en-US" altLang="zh-CN" sz="5400" b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/</a:t>
            </a:r>
            <a:r>
              <a:rPr lang="zh-CN" altLang="en-US" sz="5400" b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经理岗位任职能力提升培训</a:t>
            </a:r>
            <a:endParaRPr lang="en-US" altLang="zh-CN" sz="5400" b="1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ctr">
              <a:buNone/>
            </a:pPr>
            <a:r>
              <a:rPr lang="zh-CN" altLang="en-US" sz="5400" b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（第一期）</a:t>
            </a:r>
            <a:endParaRPr lang="zh-CN" altLang="en-US" sz="54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25" name="矩形 259"/>
          <p:cNvSpPr>
            <a:spLocks noChangeArrowheads="1"/>
          </p:cNvSpPr>
          <p:nvPr/>
        </p:nvSpPr>
        <p:spPr bwMode="auto">
          <a:xfrm>
            <a:off x="1532831" y="2831207"/>
            <a:ext cx="316835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endParaRPr lang="en-US" altLang="zh-CN" sz="8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3" y="519981"/>
            <a:ext cx="2644714" cy="555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一、角色定位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28180" y="2324842"/>
            <a:ext cx="5352447" cy="3368736"/>
            <a:chOff x="841797" y="2644891"/>
            <a:chExt cx="4778589" cy="3368736"/>
          </a:xfrm>
        </p:grpSpPr>
        <p:sp>
          <p:nvSpPr>
            <p:cNvPr id="3" name="矩形 2"/>
            <p:cNvSpPr/>
            <p:nvPr/>
          </p:nvSpPr>
          <p:spPr bwMode="auto">
            <a:xfrm>
              <a:off x="841797" y="2644891"/>
              <a:ext cx="4778589" cy="336873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 bwMode="auto">
            <a:xfrm>
              <a:off x="1070342" y="2657349"/>
              <a:ext cx="485502" cy="72204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1153254" y="2591922"/>
            <a:ext cx="4790489" cy="2536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9pPr>
          </a:lstStyle>
          <a:p>
            <a:pPr indent="504190" algn="just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</a:pP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实际工作中，上层管理的决策做得再好，如果没有团队主管的有力支持和密切配合，没有一批领导得力的基层管理者来组织开展工作，那么经营层和公司的政策就很难落实。基层管理人员既是直接的生产者，也是业务工作的组织领导者，形象地说就是“兵头将尾”。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416838" y="4858322"/>
            <a:ext cx="4846981" cy="1247394"/>
          </a:xfrm>
          <a:prstGeom prst="ellipse">
            <a:avLst/>
          </a:prstGeom>
          <a:solidFill>
            <a:srgbClr val="7F7F7F">
              <a:lumMod val="40000"/>
              <a:lumOff val="60000"/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7027417" y="5057061"/>
            <a:ext cx="3427827" cy="787826"/>
          </a:xfrm>
          <a:prstGeom prst="ellipse">
            <a:avLst/>
          </a:prstGeom>
          <a:solidFill>
            <a:srgbClr val="7F7F7F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8" name="对话气泡: 椭圆形 7"/>
          <p:cNvSpPr/>
          <p:nvPr/>
        </p:nvSpPr>
        <p:spPr bwMode="auto">
          <a:xfrm rot="19646284" flipH="1">
            <a:off x="6403061" y="1236029"/>
            <a:ext cx="1085432" cy="1085432"/>
          </a:xfrm>
          <a:prstGeom prst="wedgeEllipseCallout">
            <a:avLst>
              <a:gd name="adj1" fmla="val -1449"/>
              <a:gd name="adj2" fmla="val 61832"/>
            </a:avLst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基层团队的负责人</a:t>
            </a:r>
          </a:p>
        </p:txBody>
      </p:sp>
      <p:sp>
        <p:nvSpPr>
          <p:cNvPr id="9" name="对话气泡: 椭圆形 8"/>
          <p:cNvSpPr/>
          <p:nvPr/>
        </p:nvSpPr>
        <p:spPr bwMode="auto">
          <a:xfrm>
            <a:off x="8104414" y="752285"/>
            <a:ext cx="1085432" cy="1085432"/>
          </a:xfrm>
          <a:prstGeom prst="wedgeEllipseCallout">
            <a:avLst>
              <a:gd name="adj1" fmla="val -1449"/>
              <a:gd name="adj2" fmla="val 61832"/>
            </a:avLst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兵头将尾</a:t>
            </a:r>
          </a:p>
        </p:txBody>
      </p:sp>
      <p:sp>
        <p:nvSpPr>
          <p:cNvPr id="10" name="对话气泡: 椭圆形 9"/>
          <p:cNvSpPr/>
          <p:nvPr/>
        </p:nvSpPr>
        <p:spPr bwMode="auto">
          <a:xfrm rot="1537612">
            <a:off x="9764067" y="1164540"/>
            <a:ext cx="1085432" cy="1085432"/>
          </a:xfrm>
          <a:prstGeom prst="wedgeEllipseCallout">
            <a:avLst>
              <a:gd name="adj1" fmla="val -1449"/>
              <a:gd name="adj2" fmla="val 61832"/>
            </a:avLst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领导员工双重身份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104171" y="2409859"/>
            <a:ext cx="1533525" cy="309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一、角色定位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" name="TextBox 10"/>
          <p:cNvSpPr txBox="1"/>
          <p:nvPr/>
        </p:nvSpPr>
        <p:spPr>
          <a:xfrm>
            <a:off x="3962400" y="6064597"/>
            <a:ext cx="226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电视剧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亮剑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片段</a:t>
            </a:r>
          </a:p>
        </p:txBody>
      </p:sp>
      <p:pic>
        <p:nvPicPr>
          <p:cNvPr id="13" name="亮剑[高清].qsv_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4405" y="1553826"/>
            <a:ext cx="6756400" cy="41188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600199" y="1066800"/>
            <a:ext cx="679060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带头人和主心骨</a:t>
            </a:r>
          </a:p>
        </p:txBody>
      </p:sp>
      <p:sp>
        <p:nvSpPr>
          <p:cNvPr id="15" name="文本框 4"/>
          <p:cNvSpPr txBox="1"/>
          <p:nvPr/>
        </p:nvSpPr>
        <p:spPr>
          <a:xfrm>
            <a:off x="9067800" y="1905000"/>
            <a:ext cx="2261616" cy="2931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lang="zh-CN" altLang="en-US" sz="2000">
                <a:solidFill>
                  <a:sysClr val="windowText" lastClr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+mn-ea"/>
              </a:rPr>
              <a:t>如果是一只绵羊在率领一群狮子，那么这群狮子也就不再是狮子了。</a:t>
            </a:r>
            <a:endParaRPr lang="en-US" altLang="zh-CN" sz="2000">
              <a:solidFill>
                <a:sysClr val="windowText" lastClr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+mn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r>
              <a:rPr lang="en-US" altLang="zh-CN" sz="2000">
                <a:solidFill>
                  <a:sysClr val="windowText" lastClr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+mn-ea"/>
              </a:rPr>
              <a:t>             ---</a:t>
            </a:r>
            <a:r>
              <a:rPr lang="zh-CN" altLang="en-US" sz="2000">
                <a:solidFill>
                  <a:sysClr val="windowText" lastClr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+mn-ea"/>
              </a:rPr>
              <a:t>拿破仑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A50021"/>
              </a:buClr>
              <a:buSzPct val="75000"/>
              <a:defRPr/>
            </a:pPr>
            <a:endParaRPr lang="zh-CN" altLang="en-US" sz="2000">
              <a:solidFill>
                <a:sysClr val="windowText" lastClr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一、角色定位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" name="矩形: 圆角 11"/>
          <p:cNvSpPr/>
          <p:nvPr/>
        </p:nvSpPr>
        <p:spPr bwMode="auto">
          <a:xfrm>
            <a:off x="5231439" y="1052737"/>
            <a:ext cx="3872737" cy="448518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>
                <a:solidFill>
                  <a:srgbClr val="FFFFFF"/>
                </a:solidFill>
                <a:latin typeface="微软雅黑"/>
                <a:ea typeface="微软雅黑"/>
              </a:rPr>
              <a:t>是</a:t>
            </a:r>
            <a:r>
              <a:rPr lang="zh-CN" altLang="en-US" sz="2000" b="1">
                <a:solidFill>
                  <a:srgbClr val="FF931A"/>
                </a:solidFill>
                <a:latin typeface="微软雅黑"/>
                <a:ea typeface="微软雅黑"/>
              </a:rPr>
              <a:t>执行者</a:t>
            </a:r>
            <a:r>
              <a:rPr lang="zh-CN" altLang="en-US" sz="2000">
                <a:solidFill>
                  <a:srgbClr val="FFFFFF"/>
                </a:solidFill>
                <a:latin typeface="微软雅黑"/>
                <a:ea typeface="微软雅黑"/>
              </a:rPr>
              <a:t>角色</a:t>
            </a:r>
          </a:p>
        </p:txBody>
      </p:sp>
      <p:sp>
        <p:nvSpPr>
          <p:cNvPr id="13" name="矩形: 圆角 12"/>
          <p:cNvSpPr/>
          <p:nvPr/>
        </p:nvSpPr>
        <p:spPr bwMode="auto">
          <a:xfrm>
            <a:off x="5231439" y="3864176"/>
            <a:ext cx="3872737" cy="448518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>
                <a:solidFill>
                  <a:srgbClr val="FFFFFF"/>
                </a:solidFill>
                <a:latin typeface="微软雅黑"/>
                <a:ea typeface="微软雅黑"/>
              </a:rPr>
              <a:t>是</a:t>
            </a:r>
            <a:r>
              <a:rPr lang="zh-CN" altLang="en-US" sz="2000" b="1">
                <a:solidFill>
                  <a:srgbClr val="FF931A"/>
                </a:solidFill>
                <a:latin typeface="微软雅黑"/>
                <a:ea typeface="微软雅黑"/>
              </a:rPr>
              <a:t>责任者</a:t>
            </a:r>
            <a:r>
              <a:rPr lang="zh-CN" altLang="en-US" sz="2000">
                <a:solidFill>
                  <a:srgbClr val="FFFFFF"/>
                </a:solidFill>
                <a:latin typeface="微软雅黑"/>
                <a:ea typeface="微软雅黑"/>
              </a:rPr>
              <a:t>角色</a:t>
            </a:r>
          </a:p>
        </p:txBody>
      </p:sp>
      <p:sp>
        <p:nvSpPr>
          <p:cNvPr id="14" name="矩形 13"/>
          <p:cNvSpPr/>
          <p:nvPr/>
        </p:nvSpPr>
        <p:spPr>
          <a:xfrm>
            <a:off x="5342435" y="1736718"/>
            <a:ext cx="5842692" cy="13937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9pPr>
          </a:lstStyle>
          <a:p>
            <a:pPr algn="just">
              <a:lnSpc>
                <a:spcPct val="120000"/>
              </a:lnSpc>
              <a:defRPr/>
            </a:pPr>
            <a:r>
              <a:rPr lang="en-US" altLang="zh-CN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、正确领会上级意图，服从上级指挥</a:t>
            </a:r>
            <a:endParaRPr lang="en-US" altLang="zh-CN">
              <a:solidFill>
                <a:srgbClr val="3D3D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zh-CN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、就如何完成任务提出你的建议和所需帮助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、尽力克服困难，圆满完成任务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、及时向上级汇报任务完成情况</a:t>
            </a:r>
          </a:p>
        </p:txBody>
      </p:sp>
      <p:sp>
        <p:nvSpPr>
          <p:cNvPr id="15" name="矩形 14"/>
          <p:cNvSpPr/>
          <p:nvPr/>
        </p:nvSpPr>
        <p:spPr>
          <a:xfrm>
            <a:off x="5342435" y="4411484"/>
            <a:ext cx="5842692" cy="13937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9pPr>
          </a:lstStyle>
          <a:p>
            <a:pPr algn="just">
              <a:lnSpc>
                <a:spcPct val="120000"/>
              </a:lnSpc>
              <a:defRPr/>
            </a:pPr>
            <a:r>
              <a:rPr lang="en-US" altLang="zh-CN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、必须为本团队发生的所有情况承担责任</a:t>
            </a:r>
            <a:endParaRPr lang="en-US" altLang="zh-CN">
              <a:solidFill>
                <a:srgbClr val="3D3D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zh-CN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、出问题时，不推卸指责和埋怨，主动承担责任，从自身查找原因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、遇到困难时走在员工前面，妥善解决问题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3990165" y="2481661"/>
            <a:ext cx="211915" cy="2921832"/>
            <a:chOff x="1311898" y="2875640"/>
            <a:chExt cx="262410" cy="3618041"/>
          </a:xfrm>
        </p:grpSpPr>
        <p:sp>
          <p:nvSpPr>
            <p:cNvPr id="17" name="Freeform 1226"/>
            <p:cNvSpPr/>
            <p:nvPr/>
          </p:nvSpPr>
          <p:spPr bwMode="auto">
            <a:xfrm>
              <a:off x="1399370" y="2875640"/>
              <a:ext cx="87472" cy="87472"/>
            </a:xfrm>
            <a:custGeom>
              <a:avLst/>
              <a:gdLst>
                <a:gd name="T0" fmla="*/ 0 w 5"/>
                <a:gd name="T1" fmla="*/ 5 h 5"/>
                <a:gd name="T2" fmla="*/ 2 w 5"/>
                <a:gd name="T3" fmla="*/ 0 h 5"/>
                <a:gd name="T4" fmla="*/ 5 w 5"/>
                <a:gd name="T5" fmla="*/ 5 h 5"/>
                <a:gd name="T6" fmla="*/ 0 w 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0" y="5"/>
                    <a:pt x="2" y="0"/>
                    <a:pt x="2" y="0"/>
                  </a:cubicBezTo>
                  <a:cubicBezTo>
                    <a:pt x="3" y="0"/>
                    <a:pt x="5" y="5"/>
                    <a:pt x="5" y="5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006E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8" name="Freeform 1227"/>
            <p:cNvSpPr/>
            <p:nvPr/>
          </p:nvSpPr>
          <p:spPr bwMode="auto">
            <a:xfrm>
              <a:off x="1311898" y="2947208"/>
              <a:ext cx="262410" cy="270359"/>
            </a:xfrm>
            <a:custGeom>
              <a:avLst/>
              <a:gdLst>
                <a:gd name="T0" fmla="*/ 33 w 33"/>
                <a:gd name="T1" fmla="*/ 29 h 34"/>
                <a:gd name="T2" fmla="*/ 33 w 33"/>
                <a:gd name="T3" fmla="*/ 34 h 34"/>
                <a:gd name="T4" fmla="*/ 0 w 33"/>
                <a:gd name="T5" fmla="*/ 34 h 34"/>
                <a:gd name="T6" fmla="*/ 0 w 33"/>
                <a:gd name="T7" fmla="*/ 29 h 34"/>
                <a:gd name="T8" fmla="*/ 11 w 33"/>
                <a:gd name="T9" fmla="*/ 0 h 34"/>
                <a:gd name="T10" fmla="*/ 22 w 33"/>
                <a:gd name="T11" fmla="*/ 0 h 34"/>
                <a:gd name="T12" fmla="*/ 33 w 33"/>
                <a:gd name="T13" fmla="*/ 2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4">
                  <a:moveTo>
                    <a:pt x="33" y="29"/>
                  </a:moveTo>
                  <a:lnTo>
                    <a:pt x="33" y="34"/>
                  </a:lnTo>
                  <a:lnTo>
                    <a:pt x="0" y="34"/>
                  </a:lnTo>
                  <a:lnTo>
                    <a:pt x="0" y="29"/>
                  </a:lnTo>
                  <a:lnTo>
                    <a:pt x="11" y="0"/>
                  </a:lnTo>
                  <a:lnTo>
                    <a:pt x="22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9" name="Freeform 1228"/>
            <p:cNvSpPr/>
            <p:nvPr/>
          </p:nvSpPr>
          <p:spPr bwMode="auto">
            <a:xfrm>
              <a:off x="1311898" y="2947208"/>
              <a:ext cx="119278" cy="270359"/>
            </a:xfrm>
            <a:custGeom>
              <a:avLst/>
              <a:gdLst>
                <a:gd name="T0" fmla="*/ 11 w 15"/>
                <a:gd name="T1" fmla="*/ 0 h 34"/>
                <a:gd name="T2" fmla="*/ 0 w 15"/>
                <a:gd name="T3" fmla="*/ 29 h 34"/>
                <a:gd name="T4" fmla="*/ 0 w 15"/>
                <a:gd name="T5" fmla="*/ 34 h 34"/>
                <a:gd name="T6" fmla="*/ 9 w 15"/>
                <a:gd name="T7" fmla="*/ 34 h 34"/>
                <a:gd name="T8" fmla="*/ 15 w 15"/>
                <a:gd name="T9" fmla="*/ 0 h 34"/>
                <a:gd name="T10" fmla="*/ 11 w 15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34">
                  <a:moveTo>
                    <a:pt x="11" y="0"/>
                  </a:moveTo>
                  <a:lnTo>
                    <a:pt x="0" y="29"/>
                  </a:lnTo>
                  <a:lnTo>
                    <a:pt x="0" y="34"/>
                  </a:lnTo>
                  <a:lnTo>
                    <a:pt x="9" y="34"/>
                  </a:lnTo>
                  <a:lnTo>
                    <a:pt x="15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D1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0" name="Freeform 1229"/>
            <p:cNvSpPr/>
            <p:nvPr/>
          </p:nvSpPr>
          <p:spPr bwMode="auto">
            <a:xfrm>
              <a:off x="1311898" y="6318743"/>
              <a:ext cx="262410" cy="174938"/>
            </a:xfrm>
            <a:custGeom>
              <a:avLst/>
              <a:gdLst>
                <a:gd name="T0" fmla="*/ 15 w 15"/>
                <a:gd name="T1" fmla="*/ 0 h 10"/>
                <a:gd name="T2" fmla="*/ 0 w 15"/>
                <a:gd name="T3" fmla="*/ 0 h 10"/>
                <a:gd name="T4" fmla="*/ 0 w 15"/>
                <a:gd name="T5" fmla="*/ 6 h 10"/>
                <a:gd name="T6" fmla="*/ 0 w 15"/>
                <a:gd name="T7" fmla="*/ 7 h 10"/>
                <a:gd name="T8" fmla="*/ 7 w 15"/>
                <a:gd name="T9" fmla="*/ 10 h 10"/>
                <a:gd name="T10" fmla="*/ 15 w 15"/>
                <a:gd name="T11" fmla="*/ 7 h 10"/>
                <a:gd name="T12" fmla="*/ 15 w 15"/>
                <a:gd name="T13" fmla="*/ 6 h 10"/>
                <a:gd name="T14" fmla="*/ 15 w 15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3" y="10"/>
                    <a:pt x="7" y="10"/>
                  </a:cubicBezTo>
                  <a:cubicBezTo>
                    <a:pt x="12" y="10"/>
                    <a:pt x="15" y="9"/>
                    <a:pt x="15" y="7"/>
                  </a:cubicBezTo>
                  <a:cubicBezTo>
                    <a:pt x="15" y="6"/>
                    <a:pt x="15" y="6"/>
                    <a:pt x="15" y="6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46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1" name="Rectangle 1230"/>
            <p:cNvSpPr>
              <a:spLocks noChangeArrowheads="1"/>
            </p:cNvSpPr>
            <p:nvPr/>
          </p:nvSpPr>
          <p:spPr bwMode="auto">
            <a:xfrm>
              <a:off x="1311898" y="3177806"/>
              <a:ext cx="262410" cy="3029613"/>
            </a:xfrm>
            <a:prstGeom prst="rect">
              <a:avLst/>
            </a:prstGeom>
            <a:solidFill>
              <a:srgbClr val="006E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2" name="Rectangle 1231"/>
            <p:cNvSpPr>
              <a:spLocks noChangeArrowheads="1"/>
            </p:cNvSpPr>
            <p:nvPr/>
          </p:nvSpPr>
          <p:spPr bwMode="auto">
            <a:xfrm>
              <a:off x="1383466" y="3177806"/>
              <a:ext cx="119278" cy="3029613"/>
            </a:xfrm>
            <a:prstGeom prst="rect">
              <a:avLst/>
            </a:prstGeom>
            <a:solidFill>
              <a:srgbClr val="33A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3" name="Freeform 1232"/>
            <p:cNvSpPr/>
            <p:nvPr/>
          </p:nvSpPr>
          <p:spPr bwMode="auto">
            <a:xfrm>
              <a:off x="1311898" y="6318743"/>
              <a:ext cx="71568" cy="174938"/>
            </a:xfrm>
            <a:custGeom>
              <a:avLst/>
              <a:gdLst>
                <a:gd name="T0" fmla="*/ 0 w 4"/>
                <a:gd name="T1" fmla="*/ 0 h 10"/>
                <a:gd name="T2" fmla="*/ 0 w 4"/>
                <a:gd name="T3" fmla="*/ 6 h 10"/>
                <a:gd name="T4" fmla="*/ 0 w 4"/>
                <a:gd name="T5" fmla="*/ 7 h 10"/>
                <a:gd name="T6" fmla="*/ 4 w 4"/>
                <a:gd name="T7" fmla="*/ 10 h 10"/>
                <a:gd name="T8" fmla="*/ 4 w 4"/>
                <a:gd name="T9" fmla="*/ 0 h 10"/>
                <a:gd name="T10" fmla="*/ 0 w 4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0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4" y="1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24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4" name="Rectangle 1233"/>
            <p:cNvSpPr>
              <a:spLocks noChangeArrowheads="1"/>
            </p:cNvSpPr>
            <p:nvPr/>
          </p:nvSpPr>
          <p:spPr bwMode="auto">
            <a:xfrm>
              <a:off x="1311898" y="5960912"/>
              <a:ext cx="262410" cy="3896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6" name="Rectangle 1234"/>
            <p:cNvSpPr>
              <a:spLocks noChangeArrowheads="1"/>
            </p:cNvSpPr>
            <p:nvPr/>
          </p:nvSpPr>
          <p:spPr bwMode="auto">
            <a:xfrm>
              <a:off x="1311898" y="5960912"/>
              <a:ext cx="71568" cy="389637"/>
            </a:xfrm>
            <a:prstGeom prst="rect">
              <a:avLst/>
            </a:prstGeom>
            <a:solidFill>
              <a:srgbClr val="D1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006874" y="1737300"/>
            <a:ext cx="2838771" cy="3737320"/>
            <a:chOff x="1008746" y="2009715"/>
            <a:chExt cx="2838771" cy="3737320"/>
          </a:xfrm>
        </p:grpSpPr>
        <p:grpSp>
          <p:nvGrpSpPr>
            <p:cNvPr id="28" name="组合 27"/>
            <p:cNvGrpSpPr/>
            <p:nvPr/>
          </p:nvGrpSpPr>
          <p:grpSpPr>
            <a:xfrm>
              <a:off x="1008746" y="2009715"/>
              <a:ext cx="2838771" cy="3737320"/>
              <a:chOff x="1717439" y="2152035"/>
              <a:chExt cx="2838771" cy="3737320"/>
            </a:xfrm>
          </p:grpSpPr>
          <p:sp>
            <p:nvSpPr>
              <p:cNvPr id="31" name="Freeform 1205"/>
              <p:cNvSpPr/>
              <p:nvPr/>
            </p:nvSpPr>
            <p:spPr bwMode="auto">
              <a:xfrm>
                <a:off x="1717439" y="2239507"/>
                <a:ext cx="2838771" cy="3649848"/>
              </a:xfrm>
              <a:custGeom>
                <a:avLst/>
                <a:gdLst>
                  <a:gd name="T0" fmla="*/ 158 w 160"/>
                  <a:gd name="T1" fmla="*/ 0 h 206"/>
                  <a:gd name="T2" fmla="*/ 112 w 160"/>
                  <a:gd name="T3" fmla="*/ 0 h 206"/>
                  <a:gd name="T4" fmla="*/ 110 w 160"/>
                  <a:gd name="T5" fmla="*/ 2 h 206"/>
                  <a:gd name="T6" fmla="*/ 106 w 160"/>
                  <a:gd name="T7" fmla="*/ 2 h 206"/>
                  <a:gd name="T8" fmla="*/ 107 w 160"/>
                  <a:gd name="T9" fmla="*/ 5 h 206"/>
                  <a:gd name="T10" fmla="*/ 100 w 160"/>
                  <a:gd name="T11" fmla="*/ 11 h 206"/>
                  <a:gd name="T12" fmla="*/ 60 w 160"/>
                  <a:gd name="T13" fmla="*/ 11 h 206"/>
                  <a:gd name="T14" fmla="*/ 54 w 160"/>
                  <a:gd name="T15" fmla="*/ 5 h 206"/>
                  <a:gd name="T16" fmla="*/ 54 w 160"/>
                  <a:gd name="T17" fmla="*/ 2 h 206"/>
                  <a:gd name="T18" fmla="*/ 50 w 160"/>
                  <a:gd name="T19" fmla="*/ 2 h 206"/>
                  <a:gd name="T20" fmla="*/ 48 w 160"/>
                  <a:gd name="T21" fmla="*/ 0 h 206"/>
                  <a:gd name="T22" fmla="*/ 3 w 160"/>
                  <a:gd name="T23" fmla="*/ 0 h 206"/>
                  <a:gd name="T24" fmla="*/ 0 w 160"/>
                  <a:gd name="T25" fmla="*/ 3 h 206"/>
                  <a:gd name="T26" fmla="*/ 0 w 160"/>
                  <a:gd name="T27" fmla="*/ 203 h 206"/>
                  <a:gd name="T28" fmla="*/ 3 w 160"/>
                  <a:gd name="T29" fmla="*/ 206 h 206"/>
                  <a:gd name="T30" fmla="*/ 158 w 160"/>
                  <a:gd name="T31" fmla="*/ 206 h 206"/>
                  <a:gd name="T32" fmla="*/ 160 w 160"/>
                  <a:gd name="T33" fmla="*/ 203 h 206"/>
                  <a:gd name="T34" fmla="*/ 160 w 160"/>
                  <a:gd name="T35" fmla="*/ 3 h 206"/>
                  <a:gd name="T36" fmla="*/ 158 w 160"/>
                  <a:gd name="T37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0" h="206">
                    <a:moveTo>
                      <a:pt x="158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1"/>
                      <a:pt x="111" y="2"/>
                      <a:pt x="110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7" y="3"/>
                      <a:pt x="107" y="4"/>
                      <a:pt x="107" y="5"/>
                    </a:cubicBezTo>
                    <a:cubicBezTo>
                      <a:pt x="106" y="8"/>
                      <a:pt x="104" y="11"/>
                      <a:pt x="100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57" y="11"/>
                      <a:pt x="54" y="8"/>
                      <a:pt x="54" y="5"/>
                    </a:cubicBezTo>
                    <a:cubicBezTo>
                      <a:pt x="54" y="3"/>
                      <a:pt x="54" y="3"/>
                      <a:pt x="54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9" y="2"/>
                      <a:pt x="49" y="1"/>
                      <a:pt x="4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0" y="205"/>
                      <a:pt x="2" y="206"/>
                      <a:pt x="3" y="206"/>
                    </a:cubicBezTo>
                    <a:cubicBezTo>
                      <a:pt x="158" y="206"/>
                      <a:pt x="158" y="206"/>
                      <a:pt x="158" y="206"/>
                    </a:cubicBezTo>
                    <a:cubicBezTo>
                      <a:pt x="159" y="206"/>
                      <a:pt x="160" y="205"/>
                      <a:pt x="160" y="203"/>
                    </a:cubicBezTo>
                    <a:cubicBezTo>
                      <a:pt x="160" y="3"/>
                      <a:pt x="160" y="3"/>
                      <a:pt x="160" y="3"/>
                    </a:cubicBezTo>
                    <a:cubicBezTo>
                      <a:pt x="160" y="1"/>
                      <a:pt x="159" y="0"/>
                      <a:pt x="158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9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Arial" panose="020B0604020202090204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2" name="Freeform 1206"/>
              <p:cNvSpPr/>
              <p:nvPr/>
            </p:nvSpPr>
            <p:spPr bwMode="auto">
              <a:xfrm>
                <a:off x="2091173" y="2716611"/>
                <a:ext cx="2107212" cy="2695640"/>
              </a:xfrm>
              <a:custGeom>
                <a:avLst/>
                <a:gdLst>
                  <a:gd name="T0" fmla="*/ 119 w 119"/>
                  <a:gd name="T1" fmla="*/ 134 h 152"/>
                  <a:gd name="T2" fmla="*/ 101 w 119"/>
                  <a:gd name="T3" fmla="*/ 152 h 152"/>
                  <a:gd name="T4" fmla="*/ 2 w 119"/>
                  <a:gd name="T5" fmla="*/ 152 h 152"/>
                  <a:gd name="T6" fmla="*/ 0 w 119"/>
                  <a:gd name="T7" fmla="*/ 150 h 152"/>
                  <a:gd name="T8" fmla="*/ 0 w 119"/>
                  <a:gd name="T9" fmla="*/ 2 h 152"/>
                  <a:gd name="T10" fmla="*/ 2 w 119"/>
                  <a:gd name="T11" fmla="*/ 0 h 152"/>
                  <a:gd name="T12" fmla="*/ 117 w 119"/>
                  <a:gd name="T13" fmla="*/ 0 h 152"/>
                  <a:gd name="T14" fmla="*/ 119 w 119"/>
                  <a:gd name="T15" fmla="*/ 2 h 152"/>
                  <a:gd name="T16" fmla="*/ 119 w 119"/>
                  <a:gd name="T17" fmla="*/ 13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9" h="152">
                    <a:moveTo>
                      <a:pt x="119" y="134"/>
                    </a:moveTo>
                    <a:cubicBezTo>
                      <a:pt x="101" y="152"/>
                      <a:pt x="101" y="152"/>
                      <a:pt x="101" y="152"/>
                    </a:cubicBezTo>
                    <a:cubicBezTo>
                      <a:pt x="2" y="152"/>
                      <a:pt x="2" y="152"/>
                      <a:pt x="2" y="152"/>
                    </a:cubicBezTo>
                    <a:cubicBezTo>
                      <a:pt x="1" y="152"/>
                      <a:pt x="0" y="151"/>
                      <a:pt x="0" y="1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18" y="0"/>
                      <a:pt x="119" y="1"/>
                      <a:pt x="119" y="2"/>
                    </a:cubicBezTo>
                    <a:lnTo>
                      <a:pt x="119" y="1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9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Arial" panose="020B0604020202090204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3" name="Freeform 1207"/>
              <p:cNvSpPr/>
              <p:nvPr/>
            </p:nvSpPr>
            <p:spPr bwMode="auto">
              <a:xfrm>
                <a:off x="2608033" y="2152035"/>
                <a:ext cx="1081436" cy="246506"/>
              </a:xfrm>
              <a:custGeom>
                <a:avLst/>
                <a:gdLst>
                  <a:gd name="T0" fmla="*/ 58 w 61"/>
                  <a:gd name="T1" fmla="*/ 0 h 14"/>
                  <a:gd name="T2" fmla="*/ 2 w 61"/>
                  <a:gd name="T3" fmla="*/ 0 h 14"/>
                  <a:gd name="T4" fmla="*/ 0 w 61"/>
                  <a:gd name="T5" fmla="*/ 3 h 14"/>
                  <a:gd name="T6" fmla="*/ 2 w 61"/>
                  <a:gd name="T7" fmla="*/ 5 h 14"/>
                  <a:gd name="T8" fmla="*/ 7 w 61"/>
                  <a:gd name="T9" fmla="*/ 5 h 14"/>
                  <a:gd name="T10" fmla="*/ 6 w 61"/>
                  <a:gd name="T11" fmla="*/ 8 h 14"/>
                  <a:gd name="T12" fmla="*/ 12 w 61"/>
                  <a:gd name="T13" fmla="*/ 14 h 14"/>
                  <a:gd name="T14" fmla="*/ 49 w 61"/>
                  <a:gd name="T15" fmla="*/ 14 h 14"/>
                  <a:gd name="T16" fmla="*/ 55 w 61"/>
                  <a:gd name="T17" fmla="*/ 8 h 14"/>
                  <a:gd name="T18" fmla="*/ 54 w 61"/>
                  <a:gd name="T19" fmla="*/ 5 h 14"/>
                  <a:gd name="T20" fmla="*/ 58 w 61"/>
                  <a:gd name="T21" fmla="*/ 5 h 14"/>
                  <a:gd name="T22" fmla="*/ 61 w 61"/>
                  <a:gd name="T23" fmla="*/ 3 h 14"/>
                  <a:gd name="T24" fmla="*/ 58 w 61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14">
                    <a:moveTo>
                      <a:pt x="5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7"/>
                      <a:pt x="6" y="8"/>
                    </a:cubicBezTo>
                    <a:cubicBezTo>
                      <a:pt x="6" y="12"/>
                      <a:pt x="8" y="14"/>
                      <a:pt x="12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52" y="14"/>
                      <a:pt x="55" y="12"/>
                      <a:pt x="55" y="8"/>
                    </a:cubicBezTo>
                    <a:cubicBezTo>
                      <a:pt x="55" y="7"/>
                      <a:pt x="54" y="6"/>
                      <a:pt x="54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60" y="5"/>
                      <a:pt x="61" y="4"/>
                      <a:pt x="61" y="3"/>
                    </a:cubicBezTo>
                    <a:cubicBezTo>
                      <a:pt x="61" y="1"/>
                      <a:pt x="60" y="0"/>
                      <a:pt x="58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9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Arial" panose="020B0604020202090204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4" name="Freeform 1216"/>
              <p:cNvSpPr/>
              <p:nvPr/>
            </p:nvSpPr>
            <p:spPr bwMode="auto">
              <a:xfrm>
                <a:off x="3880310" y="5094176"/>
                <a:ext cx="318069" cy="318069"/>
              </a:xfrm>
              <a:custGeom>
                <a:avLst/>
                <a:gdLst>
                  <a:gd name="T0" fmla="*/ 2 w 18"/>
                  <a:gd name="T1" fmla="*/ 0 h 18"/>
                  <a:gd name="T2" fmla="*/ 18 w 18"/>
                  <a:gd name="T3" fmla="*/ 0 h 18"/>
                  <a:gd name="T4" fmla="*/ 0 w 18"/>
                  <a:gd name="T5" fmla="*/ 18 h 18"/>
                  <a:gd name="T6" fmla="*/ 0 w 18"/>
                  <a:gd name="T7" fmla="*/ 2 h 18"/>
                  <a:gd name="T8" fmla="*/ 2 w 18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2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9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Arial" panose="020B0604020202090204" pitchFamily="34" charset="0"/>
                  <a:ea typeface="宋体" pitchFamily="2" charset="-122"/>
                  <a:cs typeface="+mn-cs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1595056" y="4022016"/>
              <a:ext cx="1720004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面对上级</a:t>
              </a:r>
            </a:p>
          </p:txBody>
        </p:sp>
        <p:sp>
          <p:nvSpPr>
            <p:cNvPr id="30" name="warning_159060"/>
            <p:cNvSpPr>
              <a:spLocks noChangeAspect="1"/>
            </p:cNvSpPr>
            <p:nvPr/>
          </p:nvSpPr>
          <p:spPr bwMode="auto">
            <a:xfrm>
              <a:off x="1862984" y="2872581"/>
              <a:ext cx="1145111" cy="990400"/>
            </a:xfrm>
            <a:custGeom>
              <a:avLst/>
              <a:gdLst>
                <a:gd name="T0" fmla="*/ 6564 w 6666"/>
                <a:gd name="T1" fmla="*/ 5376 h 5775"/>
                <a:gd name="T2" fmla="*/ 3562 w 6666"/>
                <a:gd name="T3" fmla="*/ 178 h 5775"/>
                <a:gd name="T4" fmla="*/ 3102 w 6666"/>
                <a:gd name="T5" fmla="*/ 178 h 5775"/>
                <a:gd name="T6" fmla="*/ 102 w 6666"/>
                <a:gd name="T7" fmla="*/ 5376 h 5775"/>
                <a:gd name="T8" fmla="*/ 332 w 6666"/>
                <a:gd name="T9" fmla="*/ 5775 h 5775"/>
                <a:gd name="T10" fmla="*/ 6334 w 6666"/>
                <a:gd name="T11" fmla="*/ 5775 h 5775"/>
                <a:gd name="T12" fmla="*/ 6564 w 6666"/>
                <a:gd name="T13" fmla="*/ 5376 h 5775"/>
                <a:gd name="T14" fmla="*/ 3653 w 6666"/>
                <a:gd name="T15" fmla="*/ 5068 h 5775"/>
                <a:gd name="T16" fmla="*/ 3001 w 6666"/>
                <a:gd name="T17" fmla="*/ 5068 h 5775"/>
                <a:gd name="T18" fmla="*/ 3001 w 6666"/>
                <a:gd name="T19" fmla="*/ 4416 h 5775"/>
                <a:gd name="T20" fmla="*/ 3653 w 6666"/>
                <a:gd name="T21" fmla="*/ 4416 h 5775"/>
                <a:gd name="T22" fmla="*/ 3653 w 6666"/>
                <a:gd name="T23" fmla="*/ 5068 h 5775"/>
                <a:gd name="T24" fmla="*/ 3665 w 6666"/>
                <a:gd name="T25" fmla="*/ 4015 h 5775"/>
                <a:gd name="T26" fmla="*/ 3001 w 6666"/>
                <a:gd name="T27" fmla="*/ 4015 h 5775"/>
                <a:gd name="T28" fmla="*/ 3001 w 6666"/>
                <a:gd name="T29" fmla="*/ 1804 h 5775"/>
                <a:gd name="T30" fmla="*/ 3665 w 6666"/>
                <a:gd name="T31" fmla="*/ 1804 h 5775"/>
                <a:gd name="T32" fmla="*/ 3665 w 6666"/>
                <a:gd name="T33" fmla="*/ 4015 h 5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66" h="5775">
                  <a:moveTo>
                    <a:pt x="6564" y="5376"/>
                  </a:moveTo>
                  <a:lnTo>
                    <a:pt x="3562" y="178"/>
                  </a:lnTo>
                  <a:cubicBezTo>
                    <a:pt x="3460" y="0"/>
                    <a:pt x="3205" y="0"/>
                    <a:pt x="3102" y="178"/>
                  </a:cubicBezTo>
                  <a:lnTo>
                    <a:pt x="102" y="5376"/>
                  </a:lnTo>
                  <a:cubicBezTo>
                    <a:pt x="0" y="5554"/>
                    <a:pt x="128" y="5775"/>
                    <a:pt x="332" y="5775"/>
                  </a:cubicBezTo>
                  <a:lnTo>
                    <a:pt x="6334" y="5775"/>
                  </a:lnTo>
                  <a:cubicBezTo>
                    <a:pt x="6538" y="5775"/>
                    <a:pt x="6666" y="5554"/>
                    <a:pt x="6564" y="5376"/>
                  </a:cubicBezTo>
                  <a:close/>
                  <a:moveTo>
                    <a:pt x="3653" y="5068"/>
                  </a:moveTo>
                  <a:lnTo>
                    <a:pt x="3001" y="5068"/>
                  </a:lnTo>
                  <a:lnTo>
                    <a:pt x="3001" y="4416"/>
                  </a:lnTo>
                  <a:lnTo>
                    <a:pt x="3653" y="4416"/>
                  </a:lnTo>
                  <a:lnTo>
                    <a:pt x="3653" y="5068"/>
                  </a:lnTo>
                  <a:close/>
                  <a:moveTo>
                    <a:pt x="3665" y="4015"/>
                  </a:moveTo>
                  <a:lnTo>
                    <a:pt x="3001" y="4015"/>
                  </a:lnTo>
                  <a:lnTo>
                    <a:pt x="3001" y="1804"/>
                  </a:lnTo>
                  <a:lnTo>
                    <a:pt x="3665" y="1804"/>
                  </a:lnTo>
                  <a:lnTo>
                    <a:pt x="3665" y="4015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一、角色定位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990165" y="2481661"/>
            <a:ext cx="211915" cy="2921832"/>
            <a:chOff x="1311898" y="2875640"/>
            <a:chExt cx="262410" cy="3618041"/>
          </a:xfrm>
        </p:grpSpPr>
        <p:sp>
          <p:nvSpPr>
            <p:cNvPr id="3" name="Freeform 1226"/>
            <p:cNvSpPr/>
            <p:nvPr/>
          </p:nvSpPr>
          <p:spPr bwMode="auto">
            <a:xfrm>
              <a:off x="1399370" y="2875640"/>
              <a:ext cx="87472" cy="87472"/>
            </a:xfrm>
            <a:custGeom>
              <a:avLst/>
              <a:gdLst>
                <a:gd name="T0" fmla="*/ 0 w 5"/>
                <a:gd name="T1" fmla="*/ 5 h 5"/>
                <a:gd name="T2" fmla="*/ 2 w 5"/>
                <a:gd name="T3" fmla="*/ 0 h 5"/>
                <a:gd name="T4" fmla="*/ 5 w 5"/>
                <a:gd name="T5" fmla="*/ 5 h 5"/>
                <a:gd name="T6" fmla="*/ 0 w 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0" y="5"/>
                    <a:pt x="2" y="0"/>
                    <a:pt x="2" y="0"/>
                  </a:cubicBezTo>
                  <a:cubicBezTo>
                    <a:pt x="3" y="0"/>
                    <a:pt x="5" y="5"/>
                    <a:pt x="5" y="5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006E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" name="Freeform 1227"/>
            <p:cNvSpPr/>
            <p:nvPr/>
          </p:nvSpPr>
          <p:spPr bwMode="auto">
            <a:xfrm>
              <a:off x="1311898" y="2947208"/>
              <a:ext cx="262410" cy="270359"/>
            </a:xfrm>
            <a:custGeom>
              <a:avLst/>
              <a:gdLst>
                <a:gd name="T0" fmla="*/ 33 w 33"/>
                <a:gd name="T1" fmla="*/ 29 h 34"/>
                <a:gd name="T2" fmla="*/ 33 w 33"/>
                <a:gd name="T3" fmla="*/ 34 h 34"/>
                <a:gd name="T4" fmla="*/ 0 w 33"/>
                <a:gd name="T5" fmla="*/ 34 h 34"/>
                <a:gd name="T6" fmla="*/ 0 w 33"/>
                <a:gd name="T7" fmla="*/ 29 h 34"/>
                <a:gd name="T8" fmla="*/ 11 w 33"/>
                <a:gd name="T9" fmla="*/ 0 h 34"/>
                <a:gd name="T10" fmla="*/ 22 w 33"/>
                <a:gd name="T11" fmla="*/ 0 h 34"/>
                <a:gd name="T12" fmla="*/ 33 w 33"/>
                <a:gd name="T13" fmla="*/ 2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4">
                  <a:moveTo>
                    <a:pt x="33" y="29"/>
                  </a:moveTo>
                  <a:lnTo>
                    <a:pt x="33" y="34"/>
                  </a:lnTo>
                  <a:lnTo>
                    <a:pt x="0" y="34"/>
                  </a:lnTo>
                  <a:lnTo>
                    <a:pt x="0" y="29"/>
                  </a:lnTo>
                  <a:lnTo>
                    <a:pt x="11" y="0"/>
                  </a:lnTo>
                  <a:lnTo>
                    <a:pt x="22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" name="Freeform 1228"/>
            <p:cNvSpPr/>
            <p:nvPr/>
          </p:nvSpPr>
          <p:spPr bwMode="auto">
            <a:xfrm>
              <a:off x="1311898" y="2947208"/>
              <a:ext cx="119278" cy="270359"/>
            </a:xfrm>
            <a:custGeom>
              <a:avLst/>
              <a:gdLst>
                <a:gd name="T0" fmla="*/ 11 w 15"/>
                <a:gd name="T1" fmla="*/ 0 h 34"/>
                <a:gd name="T2" fmla="*/ 0 w 15"/>
                <a:gd name="T3" fmla="*/ 29 h 34"/>
                <a:gd name="T4" fmla="*/ 0 w 15"/>
                <a:gd name="T5" fmla="*/ 34 h 34"/>
                <a:gd name="T6" fmla="*/ 9 w 15"/>
                <a:gd name="T7" fmla="*/ 34 h 34"/>
                <a:gd name="T8" fmla="*/ 15 w 15"/>
                <a:gd name="T9" fmla="*/ 0 h 34"/>
                <a:gd name="T10" fmla="*/ 11 w 15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34">
                  <a:moveTo>
                    <a:pt x="11" y="0"/>
                  </a:moveTo>
                  <a:lnTo>
                    <a:pt x="0" y="29"/>
                  </a:lnTo>
                  <a:lnTo>
                    <a:pt x="0" y="34"/>
                  </a:lnTo>
                  <a:lnTo>
                    <a:pt x="9" y="34"/>
                  </a:lnTo>
                  <a:lnTo>
                    <a:pt x="15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D1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6" name="Freeform 1229"/>
            <p:cNvSpPr/>
            <p:nvPr/>
          </p:nvSpPr>
          <p:spPr bwMode="auto">
            <a:xfrm>
              <a:off x="1311898" y="6318743"/>
              <a:ext cx="262410" cy="174938"/>
            </a:xfrm>
            <a:custGeom>
              <a:avLst/>
              <a:gdLst>
                <a:gd name="T0" fmla="*/ 15 w 15"/>
                <a:gd name="T1" fmla="*/ 0 h 10"/>
                <a:gd name="T2" fmla="*/ 0 w 15"/>
                <a:gd name="T3" fmla="*/ 0 h 10"/>
                <a:gd name="T4" fmla="*/ 0 w 15"/>
                <a:gd name="T5" fmla="*/ 6 h 10"/>
                <a:gd name="T6" fmla="*/ 0 w 15"/>
                <a:gd name="T7" fmla="*/ 7 h 10"/>
                <a:gd name="T8" fmla="*/ 7 w 15"/>
                <a:gd name="T9" fmla="*/ 10 h 10"/>
                <a:gd name="T10" fmla="*/ 15 w 15"/>
                <a:gd name="T11" fmla="*/ 7 h 10"/>
                <a:gd name="T12" fmla="*/ 15 w 15"/>
                <a:gd name="T13" fmla="*/ 6 h 10"/>
                <a:gd name="T14" fmla="*/ 15 w 15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3" y="10"/>
                    <a:pt x="7" y="10"/>
                  </a:cubicBezTo>
                  <a:cubicBezTo>
                    <a:pt x="12" y="10"/>
                    <a:pt x="15" y="9"/>
                    <a:pt x="15" y="7"/>
                  </a:cubicBezTo>
                  <a:cubicBezTo>
                    <a:pt x="15" y="6"/>
                    <a:pt x="15" y="6"/>
                    <a:pt x="15" y="6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46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7" name="Rectangle 1230"/>
            <p:cNvSpPr>
              <a:spLocks noChangeArrowheads="1"/>
            </p:cNvSpPr>
            <p:nvPr/>
          </p:nvSpPr>
          <p:spPr bwMode="auto">
            <a:xfrm>
              <a:off x="1311898" y="3177806"/>
              <a:ext cx="262410" cy="3029613"/>
            </a:xfrm>
            <a:prstGeom prst="rect">
              <a:avLst/>
            </a:prstGeom>
            <a:solidFill>
              <a:srgbClr val="006E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8" name="Rectangle 1231"/>
            <p:cNvSpPr>
              <a:spLocks noChangeArrowheads="1"/>
            </p:cNvSpPr>
            <p:nvPr/>
          </p:nvSpPr>
          <p:spPr bwMode="auto">
            <a:xfrm>
              <a:off x="1383466" y="3177806"/>
              <a:ext cx="119278" cy="3029613"/>
            </a:xfrm>
            <a:prstGeom prst="rect">
              <a:avLst/>
            </a:prstGeom>
            <a:solidFill>
              <a:srgbClr val="33A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9" name="Freeform 1232"/>
            <p:cNvSpPr/>
            <p:nvPr/>
          </p:nvSpPr>
          <p:spPr bwMode="auto">
            <a:xfrm>
              <a:off x="1311898" y="6318743"/>
              <a:ext cx="71568" cy="174938"/>
            </a:xfrm>
            <a:custGeom>
              <a:avLst/>
              <a:gdLst>
                <a:gd name="T0" fmla="*/ 0 w 4"/>
                <a:gd name="T1" fmla="*/ 0 h 10"/>
                <a:gd name="T2" fmla="*/ 0 w 4"/>
                <a:gd name="T3" fmla="*/ 6 h 10"/>
                <a:gd name="T4" fmla="*/ 0 w 4"/>
                <a:gd name="T5" fmla="*/ 7 h 10"/>
                <a:gd name="T6" fmla="*/ 4 w 4"/>
                <a:gd name="T7" fmla="*/ 10 h 10"/>
                <a:gd name="T8" fmla="*/ 4 w 4"/>
                <a:gd name="T9" fmla="*/ 0 h 10"/>
                <a:gd name="T10" fmla="*/ 0 w 4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0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4" y="1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24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0" name="Rectangle 1233"/>
            <p:cNvSpPr>
              <a:spLocks noChangeArrowheads="1"/>
            </p:cNvSpPr>
            <p:nvPr/>
          </p:nvSpPr>
          <p:spPr bwMode="auto">
            <a:xfrm>
              <a:off x="1311898" y="5960912"/>
              <a:ext cx="262410" cy="3896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1" name="Rectangle 1234"/>
            <p:cNvSpPr>
              <a:spLocks noChangeArrowheads="1"/>
            </p:cNvSpPr>
            <p:nvPr/>
          </p:nvSpPr>
          <p:spPr bwMode="auto">
            <a:xfrm>
              <a:off x="1311898" y="5960912"/>
              <a:ext cx="71568" cy="389637"/>
            </a:xfrm>
            <a:prstGeom prst="rect">
              <a:avLst/>
            </a:prstGeom>
            <a:solidFill>
              <a:srgbClr val="D1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006874" y="1737300"/>
            <a:ext cx="2838771" cy="3737320"/>
            <a:chOff x="1008746" y="2009715"/>
            <a:chExt cx="2838771" cy="3737320"/>
          </a:xfrm>
        </p:grpSpPr>
        <p:grpSp>
          <p:nvGrpSpPr>
            <p:cNvPr id="36" name="组合 35"/>
            <p:cNvGrpSpPr/>
            <p:nvPr/>
          </p:nvGrpSpPr>
          <p:grpSpPr>
            <a:xfrm>
              <a:off x="1008746" y="2009715"/>
              <a:ext cx="2838771" cy="3737320"/>
              <a:chOff x="1717439" y="2152035"/>
              <a:chExt cx="2838771" cy="3737320"/>
            </a:xfrm>
          </p:grpSpPr>
          <p:sp>
            <p:nvSpPr>
              <p:cNvPr id="39" name="Freeform 1205"/>
              <p:cNvSpPr/>
              <p:nvPr/>
            </p:nvSpPr>
            <p:spPr bwMode="auto">
              <a:xfrm>
                <a:off x="1717439" y="2239507"/>
                <a:ext cx="2838771" cy="3649848"/>
              </a:xfrm>
              <a:custGeom>
                <a:avLst/>
                <a:gdLst>
                  <a:gd name="T0" fmla="*/ 158 w 160"/>
                  <a:gd name="T1" fmla="*/ 0 h 206"/>
                  <a:gd name="T2" fmla="*/ 112 w 160"/>
                  <a:gd name="T3" fmla="*/ 0 h 206"/>
                  <a:gd name="T4" fmla="*/ 110 w 160"/>
                  <a:gd name="T5" fmla="*/ 2 h 206"/>
                  <a:gd name="T6" fmla="*/ 106 w 160"/>
                  <a:gd name="T7" fmla="*/ 2 h 206"/>
                  <a:gd name="T8" fmla="*/ 107 w 160"/>
                  <a:gd name="T9" fmla="*/ 5 h 206"/>
                  <a:gd name="T10" fmla="*/ 100 w 160"/>
                  <a:gd name="T11" fmla="*/ 11 h 206"/>
                  <a:gd name="T12" fmla="*/ 60 w 160"/>
                  <a:gd name="T13" fmla="*/ 11 h 206"/>
                  <a:gd name="T14" fmla="*/ 54 w 160"/>
                  <a:gd name="T15" fmla="*/ 5 h 206"/>
                  <a:gd name="T16" fmla="*/ 54 w 160"/>
                  <a:gd name="T17" fmla="*/ 2 h 206"/>
                  <a:gd name="T18" fmla="*/ 50 w 160"/>
                  <a:gd name="T19" fmla="*/ 2 h 206"/>
                  <a:gd name="T20" fmla="*/ 48 w 160"/>
                  <a:gd name="T21" fmla="*/ 0 h 206"/>
                  <a:gd name="T22" fmla="*/ 3 w 160"/>
                  <a:gd name="T23" fmla="*/ 0 h 206"/>
                  <a:gd name="T24" fmla="*/ 0 w 160"/>
                  <a:gd name="T25" fmla="*/ 3 h 206"/>
                  <a:gd name="T26" fmla="*/ 0 w 160"/>
                  <a:gd name="T27" fmla="*/ 203 h 206"/>
                  <a:gd name="T28" fmla="*/ 3 w 160"/>
                  <a:gd name="T29" fmla="*/ 206 h 206"/>
                  <a:gd name="T30" fmla="*/ 158 w 160"/>
                  <a:gd name="T31" fmla="*/ 206 h 206"/>
                  <a:gd name="T32" fmla="*/ 160 w 160"/>
                  <a:gd name="T33" fmla="*/ 203 h 206"/>
                  <a:gd name="T34" fmla="*/ 160 w 160"/>
                  <a:gd name="T35" fmla="*/ 3 h 206"/>
                  <a:gd name="T36" fmla="*/ 158 w 160"/>
                  <a:gd name="T37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0" h="206">
                    <a:moveTo>
                      <a:pt x="158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1"/>
                      <a:pt x="111" y="2"/>
                      <a:pt x="110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7" y="3"/>
                      <a:pt x="107" y="4"/>
                      <a:pt x="107" y="5"/>
                    </a:cubicBezTo>
                    <a:cubicBezTo>
                      <a:pt x="106" y="8"/>
                      <a:pt x="104" y="11"/>
                      <a:pt x="100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57" y="11"/>
                      <a:pt x="54" y="8"/>
                      <a:pt x="54" y="5"/>
                    </a:cubicBezTo>
                    <a:cubicBezTo>
                      <a:pt x="54" y="3"/>
                      <a:pt x="54" y="3"/>
                      <a:pt x="54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9" y="2"/>
                      <a:pt x="49" y="1"/>
                      <a:pt x="4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0" y="205"/>
                      <a:pt x="2" y="206"/>
                      <a:pt x="3" y="206"/>
                    </a:cubicBezTo>
                    <a:cubicBezTo>
                      <a:pt x="158" y="206"/>
                      <a:pt x="158" y="206"/>
                      <a:pt x="158" y="206"/>
                    </a:cubicBezTo>
                    <a:cubicBezTo>
                      <a:pt x="159" y="206"/>
                      <a:pt x="160" y="205"/>
                      <a:pt x="160" y="203"/>
                    </a:cubicBezTo>
                    <a:cubicBezTo>
                      <a:pt x="160" y="3"/>
                      <a:pt x="160" y="3"/>
                      <a:pt x="160" y="3"/>
                    </a:cubicBezTo>
                    <a:cubicBezTo>
                      <a:pt x="160" y="1"/>
                      <a:pt x="159" y="0"/>
                      <a:pt x="158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9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Arial" panose="020B0604020202090204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40" name="Freeform 1206"/>
              <p:cNvSpPr/>
              <p:nvPr/>
            </p:nvSpPr>
            <p:spPr bwMode="auto">
              <a:xfrm>
                <a:off x="2091173" y="2716611"/>
                <a:ext cx="2107212" cy="2695640"/>
              </a:xfrm>
              <a:custGeom>
                <a:avLst/>
                <a:gdLst>
                  <a:gd name="T0" fmla="*/ 119 w 119"/>
                  <a:gd name="T1" fmla="*/ 134 h 152"/>
                  <a:gd name="T2" fmla="*/ 101 w 119"/>
                  <a:gd name="T3" fmla="*/ 152 h 152"/>
                  <a:gd name="T4" fmla="*/ 2 w 119"/>
                  <a:gd name="T5" fmla="*/ 152 h 152"/>
                  <a:gd name="T6" fmla="*/ 0 w 119"/>
                  <a:gd name="T7" fmla="*/ 150 h 152"/>
                  <a:gd name="T8" fmla="*/ 0 w 119"/>
                  <a:gd name="T9" fmla="*/ 2 h 152"/>
                  <a:gd name="T10" fmla="*/ 2 w 119"/>
                  <a:gd name="T11" fmla="*/ 0 h 152"/>
                  <a:gd name="T12" fmla="*/ 117 w 119"/>
                  <a:gd name="T13" fmla="*/ 0 h 152"/>
                  <a:gd name="T14" fmla="*/ 119 w 119"/>
                  <a:gd name="T15" fmla="*/ 2 h 152"/>
                  <a:gd name="T16" fmla="*/ 119 w 119"/>
                  <a:gd name="T17" fmla="*/ 13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9" h="152">
                    <a:moveTo>
                      <a:pt x="119" y="134"/>
                    </a:moveTo>
                    <a:cubicBezTo>
                      <a:pt x="101" y="152"/>
                      <a:pt x="101" y="152"/>
                      <a:pt x="101" y="152"/>
                    </a:cubicBezTo>
                    <a:cubicBezTo>
                      <a:pt x="2" y="152"/>
                      <a:pt x="2" y="152"/>
                      <a:pt x="2" y="152"/>
                    </a:cubicBezTo>
                    <a:cubicBezTo>
                      <a:pt x="1" y="152"/>
                      <a:pt x="0" y="151"/>
                      <a:pt x="0" y="1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18" y="0"/>
                      <a:pt x="119" y="1"/>
                      <a:pt x="119" y="2"/>
                    </a:cubicBezTo>
                    <a:lnTo>
                      <a:pt x="119" y="1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9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Arial" panose="020B0604020202090204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41" name="Freeform 1207"/>
              <p:cNvSpPr/>
              <p:nvPr/>
            </p:nvSpPr>
            <p:spPr bwMode="auto">
              <a:xfrm>
                <a:off x="2608033" y="2152035"/>
                <a:ext cx="1081436" cy="246506"/>
              </a:xfrm>
              <a:custGeom>
                <a:avLst/>
                <a:gdLst>
                  <a:gd name="T0" fmla="*/ 58 w 61"/>
                  <a:gd name="T1" fmla="*/ 0 h 14"/>
                  <a:gd name="T2" fmla="*/ 2 w 61"/>
                  <a:gd name="T3" fmla="*/ 0 h 14"/>
                  <a:gd name="T4" fmla="*/ 0 w 61"/>
                  <a:gd name="T5" fmla="*/ 3 h 14"/>
                  <a:gd name="T6" fmla="*/ 2 w 61"/>
                  <a:gd name="T7" fmla="*/ 5 h 14"/>
                  <a:gd name="T8" fmla="*/ 7 w 61"/>
                  <a:gd name="T9" fmla="*/ 5 h 14"/>
                  <a:gd name="T10" fmla="*/ 6 w 61"/>
                  <a:gd name="T11" fmla="*/ 8 h 14"/>
                  <a:gd name="T12" fmla="*/ 12 w 61"/>
                  <a:gd name="T13" fmla="*/ 14 h 14"/>
                  <a:gd name="T14" fmla="*/ 49 w 61"/>
                  <a:gd name="T15" fmla="*/ 14 h 14"/>
                  <a:gd name="T16" fmla="*/ 55 w 61"/>
                  <a:gd name="T17" fmla="*/ 8 h 14"/>
                  <a:gd name="T18" fmla="*/ 54 w 61"/>
                  <a:gd name="T19" fmla="*/ 5 h 14"/>
                  <a:gd name="T20" fmla="*/ 58 w 61"/>
                  <a:gd name="T21" fmla="*/ 5 h 14"/>
                  <a:gd name="T22" fmla="*/ 61 w 61"/>
                  <a:gd name="T23" fmla="*/ 3 h 14"/>
                  <a:gd name="T24" fmla="*/ 58 w 61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14">
                    <a:moveTo>
                      <a:pt x="5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7"/>
                      <a:pt x="6" y="8"/>
                    </a:cubicBezTo>
                    <a:cubicBezTo>
                      <a:pt x="6" y="12"/>
                      <a:pt x="8" y="14"/>
                      <a:pt x="12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52" y="14"/>
                      <a:pt x="55" y="12"/>
                      <a:pt x="55" y="8"/>
                    </a:cubicBezTo>
                    <a:cubicBezTo>
                      <a:pt x="55" y="7"/>
                      <a:pt x="54" y="6"/>
                      <a:pt x="54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60" y="5"/>
                      <a:pt x="61" y="4"/>
                      <a:pt x="61" y="3"/>
                    </a:cubicBezTo>
                    <a:cubicBezTo>
                      <a:pt x="61" y="1"/>
                      <a:pt x="60" y="0"/>
                      <a:pt x="58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9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Arial" panose="020B0604020202090204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42" name="Freeform 1216"/>
              <p:cNvSpPr/>
              <p:nvPr/>
            </p:nvSpPr>
            <p:spPr bwMode="auto">
              <a:xfrm>
                <a:off x="3880310" y="5094176"/>
                <a:ext cx="318069" cy="318069"/>
              </a:xfrm>
              <a:custGeom>
                <a:avLst/>
                <a:gdLst>
                  <a:gd name="T0" fmla="*/ 2 w 18"/>
                  <a:gd name="T1" fmla="*/ 0 h 18"/>
                  <a:gd name="T2" fmla="*/ 18 w 18"/>
                  <a:gd name="T3" fmla="*/ 0 h 18"/>
                  <a:gd name="T4" fmla="*/ 0 w 18"/>
                  <a:gd name="T5" fmla="*/ 18 h 18"/>
                  <a:gd name="T6" fmla="*/ 0 w 18"/>
                  <a:gd name="T7" fmla="*/ 2 h 18"/>
                  <a:gd name="T8" fmla="*/ 2 w 18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2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9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Arial" panose="020B0604020202090204" pitchFamily="34" charset="0"/>
                  <a:ea typeface="宋体" pitchFamily="2" charset="-122"/>
                  <a:cs typeface="+mn-cs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1595056" y="4022016"/>
              <a:ext cx="1720004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面对下级</a:t>
              </a:r>
            </a:p>
          </p:txBody>
        </p:sp>
        <p:sp>
          <p:nvSpPr>
            <p:cNvPr id="38" name="warning_159060"/>
            <p:cNvSpPr>
              <a:spLocks noChangeAspect="1"/>
            </p:cNvSpPr>
            <p:nvPr/>
          </p:nvSpPr>
          <p:spPr bwMode="auto">
            <a:xfrm>
              <a:off x="1862984" y="2872581"/>
              <a:ext cx="1145111" cy="990400"/>
            </a:xfrm>
            <a:custGeom>
              <a:avLst/>
              <a:gdLst>
                <a:gd name="T0" fmla="*/ 6564 w 6666"/>
                <a:gd name="T1" fmla="*/ 5376 h 5775"/>
                <a:gd name="T2" fmla="*/ 3562 w 6666"/>
                <a:gd name="T3" fmla="*/ 178 h 5775"/>
                <a:gd name="T4" fmla="*/ 3102 w 6666"/>
                <a:gd name="T5" fmla="*/ 178 h 5775"/>
                <a:gd name="T6" fmla="*/ 102 w 6666"/>
                <a:gd name="T7" fmla="*/ 5376 h 5775"/>
                <a:gd name="T8" fmla="*/ 332 w 6666"/>
                <a:gd name="T9" fmla="*/ 5775 h 5775"/>
                <a:gd name="T10" fmla="*/ 6334 w 6666"/>
                <a:gd name="T11" fmla="*/ 5775 h 5775"/>
                <a:gd name="T12" fmla="*/ 6564 w 6666"/>
                <a:gd name="T13" fmla="*/ 5376 h 5775"/>
                <a:gd name="T14" fmla="*/ 3653 w 6666"/>
                <a:gd name="T15" fmla="*/ 5068 h 5775"/>
                <a:gd name="T16" fmla="*/ 3001 w 6666"/>
                <a:gd name="T17" fmla="*/ 5068 h 5775"/>
                <a:gd name="T18" fmla="*/ 3001 w 6666"/>
                <a:gd name="T19" fmla="*/ 4416 h 5775"/>
                <a:gd name="T20" fmla="*/ 3653 w 6666"/>
                <a:gd name="T21" fmla="*/ 4416 h 5775"/>
                <a:gd name="T22" fmla="*/ 3653 w 6666"/>
                <a:gd name="T23" fmla="*/ 5068 h 5775"/>
                <a:gd name="T24" fmla="*/ 3665 w 6666"/>
                <a:gd name="T25" fmla="*/ 4015 h 5775"/>
                <a:gd name="T26" fmla="*/ 3001 w 6666"/>
                <a:gd name="T27" fmla="*/ 4015 h 5775"/>
                <a:gd name="T28" fmla="*/ 3001 w 6666"/>
                <a:gd name="T29" fmla="*/ 1804 h 5775"/>
                <a:gd name="T30" fmla="*/ 3665 w 6666"/>
                <a:gd name="T31" fmla="*/ 1804 h 5775"/>
                <a:gd name="T32" fmla="*/ 3665 w 6666"/>
                <a:gd name="T33" fmla="*/ 4015 h 5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66" h="5775">
                  <a:moveTo>
                    <a:pt x="6564" y="5376"/>
                  </a:moveTo>
                  <a:lnTo>
                    <a:pt x="3562" y="178"/>
                  </a:lnTo>
                  <a:cubicBezTo>
                    <a:pt x="3460" y="0"/>
                    <a:pt x="3205" y="0"/>
                    <a:pt x="3102" y="178"/>
                  </a:cubicBezTo>
                  <a:lnTo>
                    <a:pt x="102" y="5376"/>
                  </a:lnTo>
                  <a:cubicBezTo>
                    <a:pt x="0" y="5554"/>
                    <a:pt x="128" y="5775"/>
                    <a:pt x="332" y="5775"/>
                  </a:cubicBezTo>
                  <a:lnTo>
                    <a:pt x="6334" y="5775"/>
                  </a:lnTo>
                  <a:cubicBezTo>
                    <a:pt x="6538" y="5775"/>
                    <a:pt x="6666" y="5554"/>
                    <a:pt x="6564" y="5376"/>
                  </a:cubicBezTo>
                  <a:close/>
                  <a:moveTo>
                    <a:pt x="3653" y="5068"/>
                  </a:moveTo>
                  <a:lnTo>
                    <a:pt x="3001" y="5068"/>
                  </a:lnTo>
                  <a:lnTo>
                    <a:pt x="3001" y="4416"/>
                  </a:lnTo>
                  <a:lnTo>
                    <a:pt x="3653" y="4416"/>
                  </a:lnTo>
                  <a:lnTo>
                    <a:pt x="3653" y="5068"/>
                  </a:lnTo>
                  <a:close/>
                  <a:moveTo>
                    <a:pt x="3665" y="4015"/>
                  </a:moveTo>
                  <a:lnTo>
                    <a:pt x="3001" y="4015"/>
                  </a:lnTo>
                  <a:lnTo>
                    <a:pt x="3001" y="1804"/>
                  </a:lnTo>
                  <a:lnTo>
                    <a:pt x="3665" y="1804"/>
                  </a:lnTo>
                  <a:lnTo>
                    <a:pt x="3665" y="4015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5181600" y="1618572"/>
            <a:ext cx="6553320" cy="17261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9pPr>
          </a:lstStyle>
          <a:p>
            <a:pPr algn="just">
              <a:lnSpc>
                <a:spcPct val="120000"/>
              </a:lnSpc>
              <a:defRPr/>
            </a:pPr>
            <a:r>
              <a:rPr lang="en-US" altLang="zh-CN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、为团队设立共同目标，让大家清楚努力方向</a:t>
            </a:r>
            <a:endParaRPr lang="en-US" altLang="zh-CN">
              <a:solidFill>
                <a:srgbClr val="3D3D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zh-CN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、了解每位员工特点，尽量给每个员工安排适合的工作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、做好员工的考核与激励，让他们保持工作积极性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、和员工保持良好的沟通，了解他们的需求与愿望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、保持稳定情绪，在解决困难时表现出你的热情与信心</a:t>
            </a:r>
          </a:p>
        </p:txBody>
      </p:sp>
      <p:sp>
        <p:nvSpPr>
          <p:cNvPr id="44" name="矩形 43"/>
          <p:cNvSpPr/>
          <p:nvPr/>
        </p:nvSpPr>
        <p:spPr>
          <a:xfrm>
            <a:off x="5181599" y="3932122"/>
            <a:ext cx="6864399" cy="10613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9pPr>
          </a:lstStyle>
          <a:p>
            <a:pPr algn="just">
              <a:lnSpc>
                <a:spcPct val="120000"/>
              </a:lnSpc>
              <a:defRPr/>
            </a:pPr>
            <a:r>
              <a:rPr lang="en-US" altLang="zh-CN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、利用一切可以用的资源，就工作任务拿出整体思路和具体方案</a:t>
            </a:r>
            <a:endParaRPr lang="en-US" altLang="zh-CN">
              <a:solidFill>
                <a:srgbClr val="3D3D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zh-CN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、合理分工，明确责任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、做好工作的督导检查，及时发现问题，解决问题</a:t>
            </a:r>
          </a:p>
        </p:txBody>
      </p:sp>
      <p:sp>
        <p:nvSpPr>
          <p:cNvPr id="45" name="矩形 44"/>
          <p:cNvSpPr/>
          <p:nvPr/>
        </p:nvSpPr>
        <p:spPr>
          <a:xfrm>
            <a:off x="5181600" y="5648533"/>
            <a:ext cx="6553320" cy="10613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9pPr>
          </a:lstStyle>
          <a:p>
            <a:pPr algn="just">
              <a:lnSpc>
                <a:spcPct val="120000"/>
              </a:lnSpc>
              <a:defRPr/>
            </a:pPr>
            <a:r>
              <a:rPr lang="en-US" altLang="zh-CN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、善于发现员工问题所在</a:t>
            </a:r>
            <a:endParaRPr lang="en-US" altLang="zh-CN">
              <a:solidFill>
                <a:srgbClr val="3D3D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zh-CN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、制定培训计划，选择适当的时机与方式培训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、及时评价与跟进，发现新问题，持续改进</a:t>
            </a:r>
          </a:p>
        </p:txBody>
      </p:sp>
      <p:sp>
        <p:nvSpPr>
          <p:cNvPr id="46" name="矩形: 圆角 45"/>
          <p:cNvSpPr/>
          <p:nvPr/>
        </p:nvSpPr>
        <p:spPr bwMode="auto">
          <a:xfrm>
            <a:off x="5182095" y="1052008"/>
            <a:ext cx="3872737" cy="448518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>
                <a:solidFill>
                  <a:srgbClr val="FFFFFF"/>
                </a:solidFill>
                <a:latin typeface="微软雅黑"/>
                <a:ea typeface="微软雅黑"/>
              </a:rPr>
              <a:t>是</a:t>
            </a:r>
            <a:r>
              <a:rPr lang="zh-CN" altLang="en-US" sz="2000" b="1">
                <a:solidFill>
                  <a:srgbClr val="FF931A"/>
                </a:solidFill>
                <a:latin typeface="微软雅黑"/>
                <a:ea typeface="微软雅黑"/>
              </a:rPr>
              <a:t>领导者</a:t>
            </a:r>
            <a:r>
              <a:rPr lang="zh-CN" altLang="en-US" sz="2000">
                <a:solidFill>
                  <a:srgbClr val="FFFFFF"/>
                </a:solidFill>
                <a:latin typeface="微软雅黑"/>
                <a:ea typeface="微软雅黑"/>
              </a:rPr>
              <a:t>角色</a:t>
            </a:r>
          </a:p>
        </p:txBody>
      </p:sp>
      <p:sp>
        <p:nvSpPr>
          <p:cNvPr id="47" name="矩形: 圆角 46"/>
          <p:cNvSpPr/>
          <p:nvPr/>
        </p:nvSpPr>
        <p:spPr bwMode="auto">
          <a:xfrm>
            <a:off x="5182095" y="3479613"/>
            <a:ext cx="3872737" cy="448518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>
                <a:solidFill>
                  <a:srgbClr val="FFFFFF"/>
                </a:solidFill>
                <a:latin typeface="微软雅黑"/>
                <a:ea typeface="微软雅黑"/>
              </a:rPr>
              <a:t>是</a:t>
            </a:r>
            <a:r>
              <a:rPr lang="zh-CN" altLang="en-US" sz="2000" b="1">
                <a:solidFill>
                  <a:srgbClr val="FF931A"/>
                </a:solidFill>
                <a:latin typeface="微软雅黑"/>
                <a:ea typeface="微软雅黑"/>
              </a:rPr>
              <a:t>指挥者</a:t>
            </a:r>
            <a:r>
              <a:rPr lang="zh-CN" altLang="en-US" sz="2000">
                <a:solidFill>
                  <a:srgbClr val="FFFFFF"/>
                </a:solidFill>
                <a:latin typeface="微软雅黑"/>
                <a:ea typeface="微软雅黑"/>
              </a:rPr>
              <a:t>角色</a:t>
            </a:r>
          </a:p>
        </p:txBody>
      </p:sp>
      <p:sp>
        <p:nvSpPr>
          <p:cNvPr id="48" name="矩形: 圆角 47"/>
          <p:cNvSpPr/>
          <p:nvPr/>
        </p:nvSpPr>
        <p:spPr bwMode="auto">
          <a:xfrm>
            <a:off x="5182095" y="5161728"/>
            <a:ext cx="3872737" cy="448518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>
                <a:solidFill>
                  <a:srgbClr val="FFFFFF"/>
                </a:solidFill>
                <a:latin typeface="微软雅黑"/>
                <a:ea typeface="微软雅黑"/>
              </a:rPr>
              <a:t>是</a:t>
            </a:r>
            <a:r>
              <a:rPr lang="zh-CN" altLang="en-US" sz="2000" b="1">
                <a:solidFill>
                  <a:srgbClr val="FF931A"/>
                </a:solidFill>
                <a:latin typeface="微软雅黑"/>
                <a:ea typeface="微软雅黑"/>
              </a:rPr>
              <a:t>教练员</a:t>
            </a:r>
            <a:r>
              <a:rPr lang="zh-CN" altLang="en-US" sz="2000">
                <a:solidFill>
                  <a:srgbClr val="FFFFFF"/>
                </a:solidFill>
                <a:latin typeface="微软雅黑"/>
                <a:ea typeface="微软雅黑"/>
              </a:rPr>
              <a:t>角色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一、角色定位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990165" y="2481661"/>
            <a:ext cx="211915" cy="2921832"/>
            <a:chOff x="1311898" y="2875640"/>
            <a:chExt cx="262410" cy="3618041"/>
          </a:xfrm>
        </p:grpSpPr>
        <p:sp>
          <p:nvSpPr>
            <p:cNvPr id="13" name="Freeform 1226"/>
            <p:cNvSpPr/>
            <p:nvPr/>
          </p:nvSpPr>
          <p:spPr bwMode="auto">
            <a:xfrm>
              <a:off x="1399370" y="2875640"/>
              <a:ext cx="87472" cy="87472"/>
            </a:xfrm>
            <a:custGeom>
              <a:avLst/>
              <a:gdLst>
                <a:gd name="T0" fmla="*/ 0 w 5"/>
                <a:gd name="T1" fmla="*/ 5 h 5"/>
                <a:gd name="T2" fmla="*/ 2 w 5"/>
                <a:gd name="T3" fmla="*/ 0 h 5"/>
                <a:gd name="T4" fmla="*/ 5 w 5"/>
                <a:gd name="T5" fmla="*/ 5 h 5"/>
                <a:gd name="T6" fmla="*/ 0 w 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0" y="5"/>
                    <a:pt x="2" y="0"/>
                    <a:pt x="2" y="0"/>
                  </a:cubicBezTo>
                  <a:cubicBezTo>
                    <a:pt x="3" y="0"/>
                    <a:pt x="5" y="5"/>
                    <a:pt x="5" y="5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006E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4" name="Freeform 1227"/>
            <p:cNvSpPr/>
            <p:nvPr/>
          </p:nvSpPr>
          <p:spPr bwMode="auto">
            <a:xfrm>
              <a:off x="1311898" y="2947208"/>
              <a:ext cx="262410" cy="270359"/>
            </a:xfrm>
            <a:custGeom>
              <a:avLst/>
              <a:gdLst>
                <a:gd name="T0" fmla="*/ 33 w 33"/>
                <a:gd name="T1" fmla="*/ 29 h 34"/>
                <a:gd name="T2" fmla="*/ 33 w 33"/>
                <a:gd name="T3" fmla="*/ 34 h 34"/>
                <a:gd name="T4" fmla="*/ 0 w 33"/>
                <a:gd name="T5" fmla="*/ 34 h 34"/>
                <a:gd name="T6" fmla="*/ 0 w 33"/>
                <a:gd name="T7" fmla="*/ 29 h 34"/>
                <a:gd name="T8" fmla="*/ 11 w 33"/>
                <a:gd name="T9" fmla="*/ 0 h 34"/>
                <a:gd name="T10" fmla="*/ 22 w 33"/>
                <a:gd name="T11" fmla="*/ 0 h 34"/>
                <a:gd name="T12" fmla="*/ 33 w 33"/>
                <a:gd name="T13" fmla="*/ 2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4">
                  <a:moveTo>
                    <a:pt x="33" y="29"/>
                  </a:moveTo>
                  <a:lnTo>
                    <a:pt x="33" y="34"/>
                  </a:lnTo>
                  <a:lnTo>
                    <a:pt x="0" y="34"/>
                  </a:lnTo>
                  <a:lnTo>
                    <a:pt x="0" y="29"/>
                  </a:lnTo>
                  <a:lnTo>
                    <a:pt x="11" y="0"/>
                  </a:lnTo>
                  <a:lnTo>
                    <a:pt x="22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5" name="Freeform 1228"/>
            <p:cNvSpPr/>
            <p:nvPr/>
          </p:nvSpPr>
          <p:spPr bwMode="auto">
            <a:xfrm>
              <a:off x="1311898" y="2947208"/>
              <a:ext cx="119278" cy="270359"/>
            </a:xfrm>
            <a:custGeom>
              <a:avLst/>
              <a:gdLst>
                <a:gd name="T0" fmla="*/ 11 w 15"/>
                <a:gd name="T1" fmla="*/ 0 h 34"/>
                <a:gd name="T2" fmla="*/ 0 w 15"/>
                <a:gd name="T3" fmla="*/ 29 h 34"/>
                <a:gd name="T4" fmla="*/ 0 w 15"/>
                <a:gd name="T5" fmla="*/ 34 h 34"/>
                <a:gd name="T6" fmla="*/ 9 w 15"/>
                <a:gd name="T7" fmla="*/ 34 h 34"/>
                <a:gd name="T8" fmla="*/ 15 w 15"/>
                <a:gd name="T9" fmla="*/ 0 h 34"/>
                <a:gd name="T10" fmla="*/ 11 w 15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34">
                  <a:moveTo>
                    <a:pt x="11" y="0"/>
                  </a:moveTo>
                  <a:lnTo>
                    <a:pt x="0" y="29"/>
                  </a:lnTo>
                  <a:lnTo>
                    <a:pt x="0" y="34"/>
                  </a:lnTo>
                  <a:lnTo>
                    <a:pt x="9" y="34"/>
                  </a:lnTo>
                  <a:lnTo>
                    <a:pt x="15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D1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6" name="Freeform 1229"/>
            <p:cNvSpPr/>
            <p:nvPr/>
          </p:nvSpPr>
          <p:spPr bwMode="auto">
            <a:xfrm>
              <a:off x="1311898" y="6318743"/>
              <a:ext cx="262410" cy="174938"/>
            </a:xfrm>
            <a:custGeom>
              <a:avLst/>
              <a:gdLst>
                <a:gd name="T0" fmla="*/ 15 w 15"/>
                <a:gd name="T1" fmla="*/ 0 h 10"/>
                <a:gd name="T2" fmla="*/ 0 w 15"/>
                <a:gd name="T3" fmla="*/ 0 h 10"/>
                <a:gd name="T4" fmla="*/ 0 w 15"/>
                <a:gd name="T5" fmla="*/ 6 h 10"/>
                <a:gd name="T6" fmla="*/ 0 w 15"/>
                <a:gd name="T7" fmla="*/ 7 h 10"/>
                <a:gd name="T8" fmla="*/ 7 w 15"/>
                <a:gd name="T9" fmla="*/ 10 h 10"/>
                <a:gd name="T10" fmla="*/ 15 w 15"/>
                <a:gd name="T11" fmla="*/ 7 h 10"/>
                <a:gd name="T12" fmla="*/ 15 w 15"/>
                <a:gd name="T13" fmla="*/ 6 h 10"/>
                <a:gd name="T14" fmla="*/ 15 w 15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3" y="10"/>
                    <a:pt x="7" y="10"/>
                  </a:cubicBezTo>
                  <a:cubicBezTo>
                    <a:pt x="12" y="10"/>
                    <a:pt x="15" y="9"/>
                    <a:pt x="15" y="7"/>
                  </a:cubicBezTo>
                  <a:cubicBezTo>
                    <a:pt x="15" y="6"/>
                    <a:pt x="15" y="6"/>
                    <a:pt x="15" y="6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46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7" name="Rectangle 1230"/>
            <p:cNvSpPr>
              <a:spLocks noChangeArrowheads="1"/>
            </p:cNvSpPr>
            <p:nvPr/>
          </p:nvSpPr>
          <p:spPr bwMode="auto">
            <a:xfrm>
              <a:off x="1311898" y="3177806"/>
              <a:ext cx="262410" cy="3029613"/>
            </a:xfrm>
            <a:prstGeom prst="rect">
              <a:avLst/>
            </a:prstGeom>
            <a:solidFill>
              <a:srgbClr val="006E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8" name="Rectangle 1231"/>
            <p:cNvSpPr>
              <a:spLocks noChangeArrowheads="1"/>
            </p:cNvSpPr>
            <p:nvPr/>
          </p:nvSpPr>
          <p:spPr bwMode="auto">
            <a:xfrm>
              <a:off x="1383466" y="3177806"/>
              <a:ext cx="119278" cy="3029613"/>
            </a:xfrm>
            <a:prstGeom prst="rect">
              <a:avLst/>
            </a:prstGeom>
            <a:solidFill>
              <a:srgbClr val="33A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9" name="Freeform 1232"/>
            <p:cNvSpPr/>
            <p:nvPr/>
          </p:nvSpPr>
          <p:spPr bwMode="auto">
            <a:xfrm>
              <a:off x="1311898" y="6318743"/>
              <a:ext cx="71568" cy="174938"/>
            </a:xfrm>
            <a:custGeom>
              <a:avLst/>
              <a:gdLst>
                <a:gd name="T0" fmla="*/ 0 w 4"/>
                <a:gd name="T1" fmla="*/ 0 h 10"/>
                <a:gd name="T2" fmla="*/ 0 w 4"/>
                <a:gd name="T3" fmla="*/ 6 h 10"/>
                <a:gd name="T4" fmla="*/ 0 w 4"/>
                <a:gd name="T5" fmla="*/ 7 h 10"/>
                <a:gd name="T6" fmla="*/ 4 w 4"/>
                <a:gd name="T7" fmla="*/ 10 h 10"/>
                <a:gd name="T8" fmla="*/ 4 w 4"/>
                <a:gd name="T9" fmla="*/ 0 h 10"/>
                <a:gd name="T10" fmla="*/ 0 w 4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0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4" y="1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24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0" name="Rectangle 1233"/>
            <p:cNvSpPr>
              <a:spLocks noChangeArrowheads="1"/>
            </p:cNvSpPr>
            <p:nvPr/>
          </p:nvSpPr>
          <p:spPr bwMode="auto">
            <a:xfrm>
              <a:off x="1311898" y="5960912"/>
              <a:ext cx="262410" cy="3896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1" name="Rectangle 1234"/>
            <p:cNvSpPr>
              <a:spLocks noChangeArrowheads="1"/>
            </p:cNvSpPr>
            <p:nvPr/>
          </p:nvSpPr>
          <p:spPr bwMode="auto">
            <a:xfrm>
              <a:off x="1311898" y="5960912"/>
              <a:ext cx="71568" cy="389637"/>
            </a:xfrm>
            <a:prstGeom prst="rect">
              <a:avLst/>
            </a:prstGeom>
            <a:solidFill>
              <a:srgbClr val="D1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06874" y="1737300"/>
            <a:ext cx="2838771" cy="3737320"/>
            <a:chOff x="1008746" y="2009715"/>
            <a:chExt cx="2838771" cy="3737320"/>
          </a:xfrm>
        </p:grpSpPr>
        <p:grpSp>
          <p:nvGrpSpPr>
            <p:cNvPr id="23" name="组合 22"/>
            <p:cNvGrpSpPr/>
            <p:nvPr/>
          </p:nvGrpSpPr>
          <p:grpSpPr>
            <a:xfrm>
              <a:off x="1008746" y="2009715"/>
              <a:ext cx="2838771" cy="3737320"/>
              <a:chOff x="1717439" y="2152035"/>
              <a:chExt cx="2838771" cy="3737320"/>
            </a:xfrm>
          </p:grpSpPr>
          <p:sp>
            <p:nvSpPr>
              <p:cNvPr id="27" name="Freeform 1205"/>
              <p:cNvSpPr/>
              <p:nvPr/>
            </p:nvSpPr>
            <p:spPr bwMode="auto">
              <a:xfrm>
                <a:off x="1717439" y="2239507"/>
                <a:ext cx="2838771" cy="3649848"/>
              </a:xfrm>
              <a:custGeom>
                <a:avLst/>
                <a:gdLst>
                  <a:gd name="T0" fmla="*/ 158 w 160"/>
                  <a:gd name="T1" fmla="*/ 0 h 206"/>
                  <a:gd name="T2" fmla="*/ 112 w 160"/>
                  <a:gd name="T3" fmla="*/ 0 h 206"/>
                  <a:gd name="T4" fmla="*/ 110 w 160"/>
                  <a:gd name="T5" fmla="*/ 2 h 206"/>
                  <a:gd name="T6" fmla="*/ 106 w 160"/>
                  <a:gd name="T7" fmla="*/ 2 h 206"/>
                  <a:gd name="T8" fmla="*/ 107 w 160"/>
                  <a:gd name="T9" fmla="*/ 5 h 206"/>
                  <a:gd name="T10" fmla="*/ 100 w 160"/>
                  <a:gd name="T11" fmla="*/ 11 h 206"/>
                  <a:gd name="T12" fmla="*/ 60 w 160"/>
                  <a:gd name="T13" fmla="*/ 11 h 206"/>
                  <a:gd name="T14" fmla="*/ 54 w 160"/>
                  <a:gd name="T15" fmla="*/ 5 h 206"/>
                  <a:gd name="T16" fmla="*/ 54 w 160"/>
                  <a:gd name="T17" fmla="*/ 2 h 206"/>
                  <a:gd name="T18" fmla="*/ 50 w 160"/>
                  <a:gd name="T19" fmla="*/ 2 h 206"/>
                  <a:gd name="T20" fmla="*/ 48 w 160"/>
                  <a:gd name="T21" fmla="*/ 0 h 206"/>
                  <a:gd name="T22" fmla="*/ 3 w 160"/>
                  <a:gd name="T23" fmla="*/ 0 h 206"/>
                  <a:gd name="T24" fmla="*/ 0 w 160"/>
                  <a:gd name="T25" fmla="*/ 3 h 206"/>
                  <a:gd name="T26" fmla="*/ 0 w 160"/>
                  <a:gd name="T27" fmla="*/ 203 h 206"/>
                  <a:gd name="T28" fmla="*/ 3 w 160"/>
                  <a:gd name="T29" fmla="*/ 206 h 206"/>
                  <a:gd name="T30" fmla="*/ 158 w 160"/>
                  <a:gd name="T31" fmla="*/ 206 h 206"/>
                  <a:gd name="T32" fmla="*/ 160 w 160"/>
                  <a:gd name="T33" fmla="*/ 203 h 206"/>
                  <a:gd name="T34" fmla="*/ 160 w 160"/>
                  <a:gd name="T35" fmla="*/ 3 h 206"/>
                  <a:gd name="T36" fmla="*/ 158 w 160"/>
                  <a:gd name="T37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0" h="206">
                    <a:moveTo>
                      <a:pt x="158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1"/>
                      <a:pt x="111" y="2"/>
                      <a:pt x="110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7" y="3"/>
                      <a:pt x="107" y="4"/>
                      <a:pt x="107" y="5"/>
                    </a:cubicBezTo>
                    <a:cubicBezTo>
                      <a:pt x="106" y="8"/>
                      <a:pt x="104" y="11"/>
                      <a:pt x="100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57" y="11"/>
                      <a:pt x="54" y="8"/>
                      <a:pt x="54" y="5"/>
                    </a:cubicBezTo>
                    <a:cubicBezTo>
                      <a:pt x="54" y="3"/>
                      <a:pt x="54" y="3"/>
                      <a:pt x="54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9" y="2"/>
                      <a:pt x="49" y="1"/>
                      <a:pt x="4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0" y="205"/>
                      <a:pt x="2" y="206"/>
                      <a:pt x="3" y="206"/>
                    </a:cubicBezTo>
                    <a:cubicBezTo>
                      <a:pt x="158" y="206"/>
                      <a:pt x="158" y="206"/>
                      <a:pt x="158" y="206"/>
                    </a:cubicBezTo>
                    <a:cubicBezTo>
                      <a:pt x="159" y="206"/>
                      <a:pt x="160" y="205"/>
                      <a:pt x="160" y="203"/>
                    </a:cubicBezTo>
                    <a:cubicBezTo>
                      <a:pt x="160" y="3"/>
                      <a:pt x="160" y="3"/>
                      <a:pt x="160" y="3"/>
                    </a:cubicBezTo>
                    <a:cubicBezTo>
                      <a:pt x="160" y="1"/>
                      <a:pt x="159" y="0"/>
                      <a:pt x="158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9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Arial" panose="020B0604020202090204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8" name="Freeform 1206"/>
              <p:cNvSpPr/>
              <p:nvPr/>
            </p:nvSpPr>
            <p:spPr bwMode="auto">
              <a:xfrm>
                <a:off x="2091173" y="2716611"/>
                <a:ext cx="2107212" cy="2695640"/>
              </a:xfrm>
              <a:custGeom>
                <a:avLst/>
                <a:gdLst>
                  <a:gd name="T0" fmla="*/ 119 w 119"/>
                  <a:gd name="T1" fmla="*/ 134 h 152"/>
                  <a:gd name="T2" fmla="*/ 101 w 119"/>
                  <a:gd name="T3" fmla="*/ 152 h 152"/>
                  <a:gd name="T4" fmla="*/ 2 w 119"/>
                  <a:gd name="T5" fmla="*/ 152 h 152"/>
                  <a:gd name="T6" fmla="*/ 0 w 119"/>
                  <a:gd name="T7" fmla="*/ 150 h 152"/>
                  <a:gd name="T8" fmla="*/ 0 w 119"/>
                  <a:gd name="T9" fmla="*/ 2 h 152"/>
                  <a:gd name="T10" fmla="*/ 2 w 119"/>
                  <a:gd name="T11" fmla="*/ 0 h 152"/>
                  <a:gd name="T12" fmla="*/ 117 w 119"/>
                  <a:gd name="T13" fmla="*/ 0 h 152"/>
                  <a:gd name="T14" fmla="*/ 119 w 119"/>
                  <a:gd name="T15" fmla="*/ 2 h 152"/>
                  <a:gd name="T16" fmla="*/ 119 w 119"/>
                  <a:gd name="T17" fmla="*/ 13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9" h="152">
                    <a:moveTo>
                      <a:pt x="119" y="134"/>
                    </a:moveTo>
                    <a:cubicBezTo>
                      <a:pt x="101" y="152"/>
                      <a:pt x="101" y="152"/>
                      <a:pt x="101" y="152"/>
                    </a:cubicBezTo>
                    <a:cubicBezTo>
                      <a:pt x="2" y="152"/>
                      <a:pt x="2" y="152"/>
                      <a:pt x="2" y="152"/>
                    </a:cubicBezTo>
                    <a:cubicBezTo>
                      <a:pt x="1" y="152"/>
                      <a:pt x="0" y="151"/>
                      <a:pt x="0" y="1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18" y="0"/>
                      <a:pt x="119" y="1"/>
                      <a:pt x="119" y="2"/>
                    </a:cubicBezTo>
                    <a:lnTo>
                      <a:pt x="119" y="1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9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Arial" panose="020B0604020202090204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9" name="Freeform 1207"/>
              <p:cNvSpPr/>
              <p:nvPr/>
            </p:nvSpPr>
            <p:spPr bwMode="auto">
              <a:xfrm>
                <a:off x="2608033" y="2152035"/>
                <a:ext cx="1081436" cy="246506"/>
              </a:xfrm>
              <a:custGeom>
                <a:avLst/>
                <a:gdLst>
                  <a:gd name="T0" fmla="*/ 58 w 61"/>
                  <a:gd name="T1" fmla="*/ 0 h 14"/>
                  <a:gd name="T2" fmla="*/ 2 w 61"/>
                  <a:gd name="T3" fmla="*/ 0 h 14"/>
                  <a:gd name="T4" fmla="*/ 0 w 61"/>
                  <a:gd name="T5" fmla="*/ 3 h 14"/>
                  <a:gd name="T6" fmla="*/ 2 w 61"/>
                  <a:gd name="T7" fmla="*/ 5 h 14"/>
                  <a:gd name="T8" fmla="*/ 7 w 61"/>
                  <a:gd name="T9" fmla="*/ 5 h 14"/>
                  <a:gd name="T10" fmla="*/ 6 w 61"/>
                  <a:gd name="T11" fmla="*/ 8 h 14"/>
                  <a:gd name="T12" fmla="*/ 12 w 61"/>
                  <a:gd name="T13" fmla="*/ 14 h 14"/>
                  <a:gd name="T14" fmla="*/ 49 w 61"/>
                  <a:gd name="T15" fmla="*/ 14 h 14"/>
                  <a:gd name="T16" fmla="*/ 55 w 61"/>
                  <a:gd name="T17" fmla="*/ 8 h 14"/>
                  <a:gd name="T18" fmla="*/ 54 w 61"/>
                  <a:gd name="T19" fmla="*/ 5 h 14"/>
                  <a:gd name="T20" fmla="*/ 58 w 61"/>
                  <a:gd name="T21" fmla="*/ 5 h 14"/>
                  <a:gd name="T22" fmla="*/ 61 w 61"/>
                  <a:gd name="T23" fmla="*/ 3 h 14"/>
                  <a:gd name="T24" fmla="*/ 58 w 61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14">
                    <a:moveTo>
                      <a:pt x="5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7"/>
                      <a:pt x="6" y="8"/>
                    </a:cubicBezTo>
                    <a:cubicBezTo>
                      <a:pt x="6" y="12"/>
                      <a:pt x="8" y="14"/>
                      <a:pt x="12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52" y="14"/>
                      <a:pt x="55" y="12"/>
                      <a:pt x="55" y="8"/>
                    </a:cubicBezTo>
                    <a:cubicBezTo>
                      <a:pt x="55" y="7"/>
                      <a:pt x="54" y="6"/>
                      <a:pt x="54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60" y="5"/>
                      <a:pt x="61" y="4"/>
                      <a:pt x="61" y="3"/>
                    </a:cubicBezTo>
                    <a:cubicBezTo>
                      <a:pt x="61" y="1"/>
                      <a:pt x="60" y="0"/>
                      <a:pt x="58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9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Arial" panose="020B0604020202090204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0" name="Freeform 1216"/>
              <p:cNvSpPr/>
              <p:nvPr/>
            </p:nvSpPr>
            <p:spPr bwMode="auto">
              <a:xfrm>
                <a:off x="3880310" y="5094176"/>
                <a:ext cx="318069" cy="318069"/>
              </a:xfrm>
              <a:custGeom>
                <a:avLst/>
                <a:gdLst>
                  <a:gd name="T0" fmla="*/ 2 w 18"/>
                  <a:gd name="T1" fmla="*/ 0 h 18"/>
                  <a:gd name="T2" fmla="*/ 18 w 18"/>
                  <a:gd name="T3" fmla="*/ 0 h 18"/>
                  <a:gd name="T4" fmla="*/ 0 w 18"/>
                  <a:gd name="T5" fmla="*/ 18 h 18"/>
                  <a:gd name="T6" fmla="*/ 0 w 18"/>
                  <a:gd name="T7" fmla="*/ 2 h 18"/>
                  <a:gd name="T8" fmla="*/ 2 w 18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2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9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Arial" panose="020B0604020202090204" pitchFamily="34" charset="0"/>
                  <a:ea typeface="宋体" pitchFamily="2" charset="-122"/>
                  <a:cs typeface="+mn-cs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1595056" y="4022016"/>
              <a:ext cx="17200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面对同级</a:t>
              </a:r>
            </a:p>
          </p:txBody>
        </p:sp>
        <p:sp>
          <p:nvSpPr>
            <p:cNvPr id="26" name="warning_159060"/>
            <p:cNvSpPr>
              <a:spLocks noChangeAspect="1"/>
            </p:cNvSpPr>
            <p:nvPr/>
          </p:nvSpPr>
          <p:spPr bwMode="auto">
            <a:xfrm>
              <a:off x="1862984" y="2872581"/>
              <a:ext cx="1145111" cy="990400"/>
            </a:xfrm>
            <a:custGeom>
              <a:avLst/>
              <a:gdLst>
                <a:gd name="T0" fmla="*/ 6564 w 6666"/>
                <a:gd name="T1" fmla="*/ 5376 h 5775"/>
                <a:gd name="T2" fmla="*/ 3562 w 6666"/>
                <a:gd name="T3" fmla="*/ 178 h 5775"/>
                <a:gd name="T4" fmla="*/ 3102 w 6666"/>
                <a:gd name="T5" fmla="*/ 178 h 5775"/>
                <a:gd name="T6" fmla="*/ 102 w 6666"/>
                <a:gd name="T7" fmla="*/ 5376 h 5775"/>
                <a:gd name="T8" fmla="*/ 332 w 6666"/>
                <a:gd name="T9" fmla="*/ 5775 h 5775"/>
                <a:gd name="T10" fmla="*/ 6334 w 6666"/>
                <a:gd name="T11" fmla="*/ 5775 h 5775"/>
                <a:gd name="T12" fmla="*/ 6564 w 6666"/>
                <a:gd name="T13" fmla="*/ 5376 h 5775"/>
                <a:gd name="T14" fmla="*/ 3653 w 6666"/>
                <a:gd name="T15" fmla="*/ 5068 h 5775"/>
                <a:gd name="T16" fmla="*/ 3001 w 6666"/>
                <a:gd name="T17" fmla="*/ 5068 h 5775"/>
                <a:gd name="T18" fmla="*/ 3001 w 6666"/>
                <a:gd name="T19" fmla="*/ 4416 h 5775"/>
                <a:gd name="T20" fmla="*/ 3653 w 6666"/>
                <a:gd name="T21" fmla="*/ 4416 h 5775"/>
                <a:gd name="T22" fmla="*/ 3653 w 6666"/>
                <a:gd name="T23" fmla="*/ 5068 h 5775"/>
                <a:gd name="T24" fmla="*/ 3665 w 6666"/>
                <a:gd name="T25" fmla="*/ 4015 h 5775"/>
                <a:gd name="T26" fmla="*/ 3001 w 6666"/>
                <a:gd name="T27" fmla="*/ 4015 h 5775"/>
                <a:gd name="T28" fmla="*/ 3001 w 6666"/>
                <a:gd name="T29" fmla="*/ 1804 h 5775"/>
                <a:gd name="T30" fmla="*/ 3665 w 6666"/>
                <a:gd name="T31" fmla="*/ 1804 h 5775"/>
                <a:gd name="T32" fmla="*/ 3665 w 6666"/>
                <a:gd name="T33" fmla="*/ 4015 h 5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66" h="5775">
                  <a:moveTo>
                    <a:pt x="6564" y="5376"/>
                  </a:moveTo>
                  <a:lnTo>
                    <a:pt x="3562" y="178"/>
                  </a:lnTo>
                  <a:cubicBezTo>
                    <a:pt x="3460" y="0"/>
                    <a:pt x="3205" y="0"/>
                    <a:pt x="3102" y="178"/>
                  </a:cubicBezTo>
                  <a:lnTo>
                    <a:pt x="102" y="5376"/>
                  </a:lnTo>
                  <a:cubicBezTo>
                    <a:pt x="0" y="5554"/>
                    <a:pt x="128" y="5775"/>
                    <a:pt x="332" y="5775"/>
                  </a:cubicBezTo>
                  <a:lnTo>
                    <a:pt x="6334" y="5775"/>
                  </a:lnTo>
                  <a:cubicBezTo>
                    <a:pt x="6538" y="5775"/>
                    <a:pt x="6666" y="5554"/>
                    <a:pt x="6564" y="5376"/>
                  </a:cubicBezTo>
                  <a:close/>
                  <a:moveTo>
                    <a:pt x="3653" y="5068"/>
                  </a:moveTo>
                  <a:lnTo>
                    <a:pt x="3001" y="5068"/>
                  </a:lnTo>
                  <a:lnTo>
                    <a:pt x="3001" y="4416"/>
                  </a:lnTo>
                  <a:lnTo>
                    <a:pt x="3653" y="4416"/>
                  </a:lnTo>
                  <a:lnTo>
                    <a:pt x="3653" y="5068"/>
                  </a:lnTo>
                  <a:close/>
                  <a:moveTo>
                    <a:pt x="3665" y="4015"/>
                  </a:moveTo>
                  <a:lnTo>
                    <a:pt x="3001" y="4015"/>
                  </a:lnTo>
                  <a:lnTo>
                    <a:pt x="3001" y="1804"/>
                  </a:lnTo>
                  <a:lnTo>
                    <a:pt x="3665" y="1804"/>
                  </a:lnTo>
                  <a:lnTo>
                    <a:pt x="3665" y="4015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31" name="矩形: 圆角 30"/>
          <p:cNvSpPr/>
          <p:nvPr/>
        </p:nvSpPr>
        <p:spPr bwMode="auto">
          <a:xfrm>
            <a:off x="5105400" y="1983806"/>
            <a:ext cx="3872737" cy="448518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>
                <a:solidFill>
                  <a:srgbClr val="FFFFFF"/>
                </a:solidFill>
                <a:latin typeface="微软雅黑"/>
                <a:ea typeface="微软雅黑"/>
              </a:rPr>
              <a:t>是</a:t>
            </a:r>
            <a:r>
              <a:rPr lang="zh-CN" altLang="en-US" sz="2000" b="1">
                <a:solidFill>
                  <a:srgbClr val="FF931A"/>
                </a:solidFill>
                <a:latin typeface="微软雅黑"/>
                <a:ea typeface="微软雅黑"/>
              </a:rPr>
              <a:t>合作者</a:t>
            </a:r>
            <a:r>
              <a:rPr lang="zh-CN" altLang="en-US" sz="2000">
                <a:solidFill>
                  <a:srgbClr val="FFFFFF"/>
                </a:solidFill>
                <a:latin typeface="微软雅黑"/>
                <a:ea typeface="微软雅黑"/>
              </a:rPr>
              <a:t>角色</a:t>
            </a:r>
          </a:p>
        </p:txBody>
      </p:sp>
      <p:sp>
        <p:nvSpPr>
          <p:cNvPr id="32" name="矩形 31"/>
          <p:cNvSpPr/>
          <p:nvPr/>
        </p:nvSpPr>
        <p:spPr>
          <a:xfrm>
            <a:off x="5216396" y="2581955"/>
            <a:ext cx="5308152" cy="12914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9pPr>
          </a:lstStyle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/>
            </a:pPr>
            <a:r>
              <a:rPr lang="en-US" altLang="zh-CN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、一切从大局出发，不要只顾本团队利益</a:t>
            </a:r>
            <a:endParaRPr lang="en-US" altLang="zh-CN">
              <a:solidFill>
                <a:srgbClr val="3D3D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/>
            </a:pPr>
            <a:r>
              <a:rPr lang="en-US" altLang="zh-CN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、站在他人立场，了解他人需求，尽力配合</a:t>
            </a:r>
          </a:p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/>
            </a:pPr>
            <a:r>
              <a:rPr lang="en-US" altLang="zh-CN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、团结互助，相互尊重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一、角色定位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989215" y="1240061"/>
            <a:ext cx="8596377" cy="4145241"/>
            <a:chOff x="1539315" y="1867599"/>
            <a:chExt cx="8596377" cy="4145241"/>
          </a:xfrm>
        </p:grpSpPr>
        <p:sp>
          <p:nvSpPr>
            <p:cNvPr id="2" name="Freeform 6"/>
            <p:cNvSpPr/>
            <p:nvPr/>
          </p:nvSpPr>
          <p:spPr bwMode="auto">
            <a:xfrm>
              <a:off x="6588664" y="3133211"/>
              <a:ext cx="1404235" cy="1620501"/>
            </a:xfrm>
            <a:custGeom>
              <a:avLst/>
              <a:gdLst>
                <a:gd name="T0" fmla="*/ 1130 w 2260"/>
                <a:gd name="T1" fmla="*/ 0 h 2610"/>
                <a:gd name="T2" fmla="*/ 1695 w 2260"/>
                <a:gd name="T3" fmla="*/ 326 h 2610"/>
                <a:gd name="T4" fmla="*/ 2260 w 2260"/>
                <a:gd name="T5" fmla="*/ 652 h 2610"/>
                <a:gd name="T6" fmla="*/ 2260 w 2260"/>
                <a:gd name="T7" fmla="*/ 1305 h 2610"/>
                <a:gd name="T8" fmla="*/ 2260 w 2260"/>
                <a:gd name="T9" fmla="*/ 1957 h 2610"/>
                <a:gd name="T10" fmla="*/ 1695 w 2260"/>
                <a:gd name="T11" fmla="*/ 2283 h 2610"/>
                <a:gd name="T12" fmla="*/ 1130 w 2260"/>
                <a:gd name="T13" fmla="*/ 2610 h 2610"/>
                <a:gd name="T14" fmla="*/ 565 w 2260"/>
                <a:gd name="T15" fmla="*/ 2283 h 2610"/>
                <a:gd name="T16" fmla="*/ 0 w 2260"/>
                <a:gd name="T17" fmla="*/ 1957 h 2610"/>
                <a:gd name="T18" fmla="*/ 0 w 2260"/>
                <a:gd name="T19" fmla="*/ 1305 h 2610"/>
                <a:gd name="T20" fmla="*/ 0 w 2260"/>
                <a:gd name="T21" fmla="*/ 652 h 2610"/>
                <a:gd name="T22" fmla="*/ 565 w 2260"/>
                <a:gd name="T23" fmla="*/ 326 h 2610"/>
                <a:gd name="T24" fmla="*/ 1130 w 2260"/>
                <a:gd name="T25" fmla="*/ 0 h 2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1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4CB44B">
                <a:lumMod val="75000"/>
              </a:srgbClr>
            </a:solidFill>
            <a:ln>
              <a:noFill/>
            </a:ln>
          </p:spPr>
          <p:txBody>
            <a:bodyPr vert="horz" wrap="square" lIns="93300" tIns="46649" rIns="93300" bIns="46649" numCol="1" anchor="t" anchorCtr="0" compatLnSpc="1"/>
            <a:lstStyle/>
            <a:p>
              <a:pPr marL="0" marR="0" lvl="0" indent="0" defTabSz="12439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3" name="Freeform 7"/>
            <p:cNvSpPr/>
            <p:nvPr/>
          </p:nvSpPr>
          <p:spPr bwMode="auto">
            <a:xfrm>
              <a:off x="3676536" y="3133211"/>
              <a:ext cx="1402616" cy="1620501"/>
            </a:xfrm>
            <a:custGeom>
              <a:avLst/>
              <a:gdLst>
                <a:gd name="T0" fmla="*/ 1130 w 2260"/>
                <a:gd name="T1" fmla="*/ 0 h 2610"/>
                <a:gd name="T2" fmla="*/ 1695 w 2260"/>
                <a:gd name="T3" fmla="*/ 326 h 2610"/>
                <a:gd name="T4" fmla="*/ 2260 w 2260"/>
                <a:gd name="T5" fmla="*/ 652 h 2610"/>
                <a:gd name="T6" fmla="*/ 2260 w 2260"/>
                <a:gd name="T7" fmla="*/ 1305 h 2610"/>
                <a:gd name="T8" fmla="*/ 2260 w 2260"/>
                <a:gd name="T9" fmla="*/ 1957 h 2610"/>
                <a:gd name="T10" fmla="*/ 1695 w 2260"/>
                <a:gd name="T11" fmla="*/ 2283 h 2610"/>
                <a:gd name="T12" fmla="*/ 1130 w 2260"/>
                <a:gd name="T13" fmla="*/ 2610 h 2610"/>
                <a:gd name="T14" fmla="*/ 565 w 2260"/>
                <a:gd name="T15" fmla="*/ 2283 h 2610"/>
                <a:gd name="T16" fmla="*/ 0 w 2260"/>
                <a:gd name="T17" fmla="*/ 1957 h 2610"/>
                <a:gd name="T18" fmla="*/ 0 w 2260"/>
                <a:gd name="T19" fmla="*/ 1305 h 2610"/>
                <a:gd name="T20" fmla="*/ 0 w 2260"/>
                <a:gd name="T21" fmla="*/ 652 h 2610"/>
                <a:gd name="T22" fmla="*/ 565 w 2260"/>
                <a:gd name="T23" fmla="*/ 326 h 2610"/>
                <a:gd name="T24" fmla="*/ 1130 w 2260"/>
                <a:gd name="T25" fmla="*/ 0 h 2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1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704EBF">
                <a:lumMod val="50000"/>
              </a:srgbClr>
            </a:solidFill>
            <a:ln>
              <a:noFill/>
            </a:ln>
          </p:spPr>
          <p:txBody>
            <a:bodyPr vert="horz" wrap="square" lIns="93300" tIns="46649" rIns="93300" bIns="46649" numCol="1" anchor="t" anchorCtr="0" compatLnSpc="1"/>
            <a:lstStyle/>
            <a:p>
              <a:pPr marL="0" marR="0" lvl="0" indent="0" defTabSz="12439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4" name="Freeform 8"/>
            <p:cNvSpPr/>
            <p:nvPr/>
          </p:nvSpPr>
          <p:spPr bwMode="auto">
            <a:xfrm>
              <a:off x="4403759" y="1867599"/>
              <a:ext cx="1402616" cy="1622121"/>
            </a:xfrm>
            <a:custGeom>
              <a:avLst/>
              <a:gdLst>
                <a:gd name="T0" fmla="*/ 1130 w 2260"/>
                <a:gd name="T1" fmla="*/ 0 h 2610"/>
                <a:gd name="T2" fmla="*/ 1695 w 2260"/>
                <a:gd name="T3" fmla="*/ 326 h 2610"/>
                <a:gd name="T4" fmla="*/ 2260 w 2260"/>
                <a:gd name="T5" fmla="*/ 652 h 2610"/>
                <a:gd name="T6" fmla="*/ 2260 w 2260"/>
                <a:gd name="T7" fmla="*/ 1305 h 2610"/>
                <a:gd name="T8" fmla="*/ 2260 w 2260"/>
                <a:gd name="T9" fmla="*/ 1957 h 2610"/>
                <a:gd name="T10" fmla="*/ 1695 w 2260"/>
                <a:gd name="T11" fmla="*/ 2283 h 2610"/>
                <a:gd name="T12" fmla="*/ 1130 w 2260"/>
                <a:gd name="T13" fmla="*/ 2610 h 2610"/>
                <a:gd name="T14" fmla="*/ 565 w 2260"/>
                <a:gd name="T15" fmla="*/ 2283 h 2610"/>
                <a:gd name="T16" fmla="*/ 0 w 2260"/>
                <a:gd name="T17" fmla="*/ 1957 h 2610"/>
                <a:gd name="T18" fmla="*/ 0 w 2260"/>
                <a:gd name="T19" fmla="*/ 1305 h 2610"/>
                <a:gd name="T20" fmla="*/ 0 w 2260"/>
                <a:gd name="T21" fmla="*/ 652 h 2610"/>
                <a:gd name="T22" fmla="*/ 565 w 2260"/>
                <a:gd name="T23" fmla="*/ 326 h 2610"/>
                <a:gd name="T24" fmla="*/ 1130 w 2260"/>
                <a:gd name="T25" fmla="*/ 0 h 2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1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3E96D6">
                <a:lumMod val="75000"/>
              </a:srgbClr>
            </a:solidFill>
            <a:ln>
              <a:noFill/>
            </a:ln>
          </p:spPr>
          <p:txBody>
            <a:bodyPr vert="horz" wrap="square" lIns="93300" tIns="46649" rIns="93300" bIns="46649" numCol="1" anchor="t" anchorCtr="0" compatLnSpc="1"/>
            <a:lstStyle/>
            <a:p>
              <a:pPr marL="0" marR="0" lvl="0" indent="0" defTabSz="12439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5" name="Freeform 9"/>
            <p:cNvSpPr/>
            <p:nvPr/>
          </p:nvSpPr>
          <p:spPr bwMode="auto">
            <a:xfrm>
              <a:off x="5863061" y="1867599"/>
              <a:ext cx="1402616" cy="1622121"/>
            </a:xfrm>
            <a:custGeom>
              <a:avLst/>
              <a:gdLst>
                <a:gd name="T0" fmla="*/ 1130 w 2260"/>
                <a:gd name="T1" fmla="*/ 0 h 2610"/>
                <a:gd name="T2" fmla="*/ 1695 w 2260"/>
                <a:gd name="T3" fmla="*/ 326 h 2610"/>
                <a:gd name="T4" fmla="*/ 2260 w 2260"/>
                <a:gd name="T5" fmla="*/ 652 h 2610"/>
                <a:gd name="T6" fmla="*/ 2260 w 2260"/>
                <a:gd name="T7" fmla="*/ 1305 h 2610"/>
                <a:gd name="T8" fmla="*/ 2260 w 2260"/>
                <a:gd name="T9" fmla="*/ 1957 h 2610"/>
                <a:gd name="T10" fmla="*/ 1695 w 2260"/>
                <a:gd name="T11" fmla="*/ 2283 h 2610"/>
                <a:gd name="T12" fmla="*/ 1130 w 2260"/>
                <a:gd name="T13" fmla="*/ 2610 h 2610"/>
                <a:gd name="T14" fmla="*/ 565 w 2260"/>
                <a:gd name="T15" fmla="*/ 2283 h 2610"/>
                <a:gd name="T16" fmla="*/ 0 w 2260"/>
                <a:gd name="T17" fmla="*/ 1957 h 2610"/>
                <a:gd name="T18" fmla="*/ 0 w 2260"/>
                <a:gd name="T19" fmla="*/ 1305 h 2610"/>
                <a:gd name="T20" fmla="*/ 0 w 2260"/>
                <a:gd name="T21" fmla="*/ 652 h 2610"/>
                <a:gd name="T22" fmla="*/ 565 w 2260"/>
                <a:gd name="T23" fmla="*/ 326 h 2610"/>
                <a:gd name="T24" fmla="*/ 1130 w 2260"/>
                <a:gd name="T25" fmla="*/ 0 h 2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1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vert="horz" wrap="square" lIns="93300" tIns="46649" rIns="93300" bIns="46649" numCol="1" anchor="t" anchorCtr="0" compatLnSpc="1"/>
            <a:lstStyle/>
            <a:p>
              <a:pPr defTabSz="12439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50" kern="0">
                <a:solidFill>
                  <a:sysClr val="windowText" lastClr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" name="Freeform 10"/>
            <p:cNvSpPr/>
            <p:nvPr/>
          </p:nvSpPr>
          <p:spPr bwMode="auto">
            <a:xfrm>
              <a:off x="4403759" y="4390719"/>
              <a:ext cx="1402616" cy="1622121"/>
            </a:xfrm>
            <a:custGeom>
              <a:avLst/>
              <a:gdLst>
                <a:gd name="T0" fmla="*/ 1130 w 2260"/>
                <a:gd name="T1" fmla="*/ 0 h 2609"/>
                <a:gd name="T2" fmla="*/ 1695 w 2260"/>
                <a:gd name="T3" fmla="*/ 326 h 2609"/>
                <a:gd name="T4" fmla="*/ 2260 w 2260"/>
                <a:gd name="T5" fmla="*/ 652 h 2609"/>
                <a:gd name="T6" fmla="*/ 2260 w 2260"/>
                <a:gd name="T7" fmla="*/ 1305 h 2609"/>
                <a:gd name="T8" fmla="*/ 2260 w 2260"/>
                <a:gd name="T9" fmla="*/ 1957 h 2609"/>
                <a:gd name="T10" fmla="*/ 1695 w 2260"/>
                <a:gd name="T11" fmla="*/ 2283 h 2609"/>
                <a:gd name="T12" fmla="*/ 1130 w 2260"/>
                <a:gd name="T13" fmla="*/ 2609 h 2609"/>
                <a:gd name="T14" fmla="*/ 565 w 2260"/>
                <a:gd name="T15" fmla="*/ 2283 h 2609"/>
                <a:gd name="T16" fmla="*/ 0 w 2260"/>
                <a:gd name="T17" fmla="*/ 1957 h 2609"/>
                <a:gd name="T18" fmla="*/ 0 w 2260"/>
                <a:gd name="T19" fmla="*/ 1305 h 2609"/>
                <a:gd name="T20" fmla="*/ 0 w 2260"/>
                <a:gd name="T21" fmla="*/ 652 h 2609"/>
                <a:gd name="T22" fmla="*/ 565 w 2260"/>
                <a:gd name="T23" fmla="*/ 326 h 2609"/>
                <a:gd name="T24" fmla="*/ 1130 w 2260"/>
                <a:gd name="T25" fmla="*/ 0 h 2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09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09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4D7AD6">
                <a:lumMod val="75000"/>
              </a:srgbClr>
            </a:solidFill>
            <a:ln>
              <a:noFill/>
            </a:ln>
          </p:spPr>
          <p:txBody>
            <a:bodyPr vert="horz" wrap="square" lIns="93300" tIns="46649" rIns="93300" bIns="46649" numCol="1" anchor="t" anchorCtr="0" compatLnSpc="1"/>
            <a:lstStyle/>
            <a:p>
              <a:pPr marL="0" marR="0" lvl="0" indent="0" defTabSz="12439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7" name="Freeform 11"/>
            <p:cNvSpPr/>
            <p:nvPr/>
          </p:nvSpPr>
          <p:spPr bwMode="auto">
            <a:xfrm>
              <a:off x="5863061" y="4390719"/>
              <a:ext cx="1402616" cy="1622121"/>
            </a:xfrm>
            <a:custGeom>
              <a:avLst/>
              <a:gdLst>
                <a:gd name="T0" fmla="*/ 1130 w 2260"/>
                <a:gd name="T1" fmla="*/ 0 h 2609"/>
                <a:gd name="T2" fmla="*/ 1695 w 2260"/>
                <a:gd name="T3" fmla="*/ 326 h 2609"/>
                <a:gd name="T4" fmla="*/ 2260 w 2260"/>
                <a:gd name="T5" fmla="*/ 652 h 2609"/>
                <a:gd name="T6" fmla="*/ 2260 w 2260"/>
                <a:gd name="T7" fmla="*/ 1305 h 2609"/>
                <a:gd name="T8" fmla="*/ 2260 w 2260"/>
                <a:gd name="T9" fmla="*/ 1957 h 2609"/>
                <a:gd name="T10" fmla="*/ 1695 w 2260"/>
                <a:gd name="T11" fmla="*/ 2283 h 2609"/>
                <a:gd name="T12" fmla="*/ 1130 w 2260"/>
                <a:gd name="T13" fmla="*/ 2609 h 2609"/>
                <a:gd name="T14" fmla="*/ 565 w 2260"/>
                <a:gd name="T15" fmla="*/ 2283 h 2609"/>
                <a:gd name="T16" fmla="*/ 0 w 2260"/>
                <a:gd name="T17" fmla="*/ 1957 h 2609"/>
                <a:gd name="T18" fmla="*/ 0 w 2260"/>
                <a:gd name="T19" fmla="*/ 1305 h 2609"/>
                <a:gd name="T20" fmla="*/ 0 w 2260"/>
                <a:gd name="T21" fmla="*/ 652 h 2609"/>
                <a:gd name="T22" fmla="*/ 565 w 2260"/>
                <a:gd name="T23" fmla="*/ 326 h 2609"/>
                <a:gd name="T24" fmla="*/ 1130 w 2260"/>
                <a:gd name="T25" fmla="*/ 0 h 2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09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09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E3AA00">
                <a:lumMod val="75000"/>
              </a:srgbClr>
            </a:solidFill>
            <a:ln>
              <a:noFill/>
            </a:ln>
          </p:spPr>
          <p:txBody>
            <a:bodyPr vert="horz" wrap="square" lIns="93300" tIns="46649" rIns="93300" bIns="46649" numCol="1" anchor="t" anchorCtr="0" compatLnSpc="1"/>
            <a:lstStyle/>
            <a:p>
              <a:pPr marL="0" marR="0" lvl="0" indent="0" defTabSz="12439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8" name="Freeform 13"/>
            <p:cNvSpPr>
              <a:spLocks noEditPoints="1"/>
            </p:cNvSpPr>
            <p:nvPr/>
          </p:nvSpPr>
          <p:spPr bwMode="auto">
            <a:xfrm>
              <a:off x="4091166" y="3637186"/>
              <a:ext cx="625185" cy="617412"/>
            </a:xfrm>
            <a:custGeom>
              <a:avLst/>
              <a:gdLst>
                <a:gd name="T0" fmla="*/ 909 w 1006"/>
                <a:gd name="T1" fmla="*/ 858 h 995"/>
                <a:gd name="T2" fmla="*/ 805 w 1006"/>
                <a:gd name="T3" fmla="*/ 858 h 995"/>
                <a:gd name="T4" fmla="*/ 969 w 1006"/>
                <a:gd name="T5" fmla="*/ 97 h 995"/>
                <a:gd name="T6" fmla="*/ 834 w 1006"/>
                <a:gd name="T7" fmla="*/ 0 h 995"/>
                <a:gd name="T8" fmla="*/ 472 w 1006"/>
                <a:gd name="T9" fmla="*/ 323 h 995"/>
                <a:gd name="T10" fmla="*/ 421 w 1006"/>
                <a:gd name="T11" fmla="*/ 397 h 995"/>
                <a:gd name="T12" fmla="*/ 376 w 1006"/>
                <a:gd name="T13" fmla="*/ 419 h 995"/>
                <a:gd name="T14" fmla="*/ 381 w 1006"/>
                <a:gd name="T15" fmla="*/ 556 h 995"/>
                <a:gd name="T16" fmla="*/ 89 w 1006"/>
                <a:gd name="T17" fmla="*/ 810 h 995"/>
                <a:gd name="T18" fmla="*/ 57 w 1006"/>
                <a:gd name="T19" fmla="*/ 995 h 995"/>
                <a:gd name="T20" fmla="*/ 208 w 1006"/>
                <a:gd name="T21" fmla="*/ 844 h 995"/>
                <a:gd name="T22" fmla="*/ 445 w 1006"/>
                <a:gd name="T23" fmla="*/ 621 h 995"/>
                <a:gd name="T24" fmla="*/ 578 w 1006"/>
                <a:gd name="T25" fmla="*/ 621 h 995"/>
                <a:gd name="T26" fmla="*/ 616 w 1006"/>
                <a:gd name="T27" fmla="*/ 537 h 995"/>
                <a:gd name="T28" fmla="*/ 674 w 1006"/>
                <a:gd name="T29" fmla="*/ 525 h 995"/>
                <a:gd name="T30" fmla="*/ 969 w 1006"/>
                <a:gd name="T31" fmla="*/ 97 h 995"/>
                <a:gd name="T32" fmla="*/ 392 w 1006"/>
                <a:gd name="T33" fmla="*/ 325 h 995"/>
                <a:gd name="T34" fmla="*/ 404 w 1006"/>
                <a:gd name="T35" fmla="*/ 312 h 995"/>
                <a:gd name="T36" fmla="*/ 436 w 1006"/>
                <a:gd name="T37" fmla="*/ 281 h 995"/>
                <a:gd name="T38" fmla="*/ 215 w 1006"/>
                <a:gd name="T39" fmla="*/ 1 h 995"/>
                <a:gd name="T40" fmla="*/ 280 w 1006"/>
                <a:gd name="T41" fmla="*/ 160 h 995"/>
                <a:gd name="T42" fmla="*/ 21 w 1006"/>
                <a:gd name="T43" fmla="*/ 195 h 995"/>
                <a:gd name="T44" fmla="*/ 232 w 1006"/>
                <a:gd name="T45" fmla="*/ 447 h 995"/>
                <a:gd name="T46" fmla="*/ 303 w 1006"/>
                <a:gd name="T47" fmla="*/ 433 h 995"/>
                <a:gd name="T48" fmla="*/ 363 w 1006"/>
                <a:gd name="T49" fmla="*/ 354 h 995"/>
                <a:gd name="T50" fmla="*/ 672 w 1006"/>
                <a:gd name="T51" fmla="*/ 606 h 995"/>
                <a:gd name="T52" fmla="*/ 617 w 1006"/>
                <a:gd name="T53" fmla="*/ 660 h 995"/>
                <a:gd name="T54" fmla="*/ 741 w 1006"/>
                <a:gd name="T55" fmla="*/ 871 h 995"/>
                <a:gd name="T56" fmla="*/ 869 w 1006"/>
                <a:gd name="T57" fmla="*/ 995 h 995"/>
                <a:gd name="T58" fmla="*/ 980 w 1006"/>
                <a:gd name="T59" fmla="*/ 825 h 995"/>
                <a:gd name="T60" fmla="*/ 702 w 1006"/>
                <a:gd name="T61" fmla="*/ 576 h 995"/>
                <a:gd name="T62" fmla="*/ 658 w 1006"/>
                <a:gd name="T63" fmla="*/ 579 h 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6" h="995">
                  <a:moveTo>
                    <a:pt x="857" y="806"/>
                  </a:moveTo>
                  <a:cubicBezTo>
                    <a:pt x="886" y="806"/>
                    <a:pt x="909" y="829"/>
                    <a:pt x="909" y="858"/>
                  </a:cubicBezTo>
                  <a:cubicBezTo>
                    <a:pt x="909" y="887"/>
                    <a:pt x="886" y="910"/>
                    <a:pt x="857" y="910"/>
                  </a:cubicBezTo>
                  <a:cubicBezTo>
                    <a:pt x="828" y="910"/>
                    <a:pt x="805" y="887"/>
                    <a:pt x="805" y="858"/>
                  </a:cubicBezTo>
                  <a:cubicBezTo>
                    <a:pt x="805" y="829"/>
                    <a:pt x="828" y="806"/>
                    <a:pt x="857" y="806"/>
                  </a:cubicBezTo>
                  <a:close/>
                  <a:moveTo>
                    <a:pt x="969" y="97"/>
                  </a:moveTo>
                  <a:lnTo>
                    <a:pt x="900" y="28"/>
                  </a:lnTo>
                  <a:cubicBezTo>
                    <a:pt x="882" y="9"/>
                    <a:pt x="858" y="0"/>
                    <a:pt x="834" y="0"/>
                  </a:cubicBezTo>
                  <a:cubicBezTo>
                    <a:pt x="810" y="0"/>
                    <a:pt x="786" y="9"/>
                    <a:pt x="767" y="28"/>
                  </a:cubicBezTo>
                  <a:lnTo>
                    <a:pt x="472" y="323"/>
                  </a:lnTo>
                  <a:cubicBezTo>
                    <a:pt x="481" y="340"/>
                    <a:pt x="475" y="367"/>
                    <a:pt x="460" y="381"/>
                  </a:cubicBezTo>
                  <a:cubicBezTo>
                    <a:pt x="451" y="391"/>
                    <a:pt x="435" y="397"/>
                    <a:pt x="421" y="397"/>
                  </a:cubicBezTo>
                  <a:cubicBezTo>
                    <a:pt x="414" y="397"/>
                    <a:pt x="408" y="396"/>
                    <a:pt x="402" y="393"/>
                  </a:cubicBezTo>
                  <a:lnTo>
                    <a:pt x="376" y="419"/>
                  </a:lnTo>
                  <a:cubicBezTo>
                    <a:pt x="340" y="455"/>
                    <a:pt x="340" y="515"/>
                    <a:pt x="376" y="552"/>
                  </a:cubicBezTo>
                  <a:lnTo>
                    <a:pt x="381" y="556"/>
                  </a:lnTo>
                  <a:lnTo>
                    <a:pt x="151" y="787"/>
                  </a:lnTo>
                  <a:lnTo>
                    <a:pt x="89" y="810"/>
                  </a:lnTo>
                  <a:lnTo>
                    <a:pt x="0" y="938"/>
                  </a:lnTo>
                  <a:lnTo>
                    <a:pt x="57" y="995"/>
                  </a:lnTo>
                  <a:lnTo>
                    <a:pt x="185" y="906"/>
                  </a:lnTo>
                  <a:lnTo>
                    <a:pt x="208" y="844"/>
                  </a:lnTo>
                  <a:lnTo>
                    <a:pt x="439" y="614"/>
                  </a:lnTo>
                  <a:lnTo>
                    <a:pt x="445" y="621"/>
                  </a:lnTo>
                  <a:cubicBezTo>
                    <a:pt x="464" y="639"/>
                    <a:pt x="488" y="648"/>
                    <a:pt x="512" y="648"/>
                  </a:cubicBezTo>
                  <a:cubicBezTo>
                    <a:pt x="536" y="648"/>
                    <a:pt x="560" y="639"/>
                    <a:pt x="578" y="621"/>
                  </a:cubicBezTo>
                  <a:lnTo>
                    <a:pt x="604" y="595"/>
                  </a:lnTo>
                  <a:cubicBezTo>
                    <a:pt x="596" y="577"/>
                    <a:pt x="602" y="551"/>
                    <a:pt x="616" y="537"/>
                  </a:cubicBezTo>
                  <a:cubicBezTo>
                    <a:pt x="626" y="527"/>
                    <a:pt x="642" y="521"/>
                    <a:pt x="656" y="521"/>
                  </a:cubicBezTo>
                  <a:cubicBezTo>
                    <a:pt x="662" y="521"/>
                    <a:pt x="669" y="522"/>
                    <a:pt x="674" y="525"/>
                  </a:cubicBezTo>
                  <a:lnTo>
                    <a:pt x="969" y="230"/>
                  </a:lnTo>
                  <a:cubicBezTo>
                    <a:pt x="1006" y="193"/>
                    <a:pt x="1006" y="133"/>
                    <a:pt x="969" y="97"/>
                  </a:cubicBezTo>
                  <a:close/>
                  <a:moveTo>
                    <a:pt x="363" y="354"/>
                  </a:moveTo>
                  <a:lnTo>
                    <a:pt x="392" y="325"/>
                  </a:lnTo>
                  <a:lnTo>
                    <a:pt x="418" y="338"/>
                  </a:lnTo>
                  <a:lnTo>
                    <a:pt x="404" y="312"/>
                  </a:lnTo>
                  <a:lnTo>
                    <a:pt x="433" y="284"/>
                  </a:lnTo>
                  <a:lnTo>
                    <a:pt x="436" y="281"/>
                  </a:lnTo>
                  <a:cubicBezTo>
                    <a:pt x="442" y="264"/>
                    <a:pt x="446" y="248"/>
                    <a:pt x="446" y="233"/>
                  </a:cubicBezTo>
                  <a:cubicBezTo>
                    <a:pt x="446" y="115"/>
                    <a:pt x="333" y="0"/>
                    <a:pt x="215" y="1"/>
                  </a:cubicBezTo>
                  <a:cubicBezTo>
                    <a:pt x="214" y="1"/>
                    <a:pt x="201" y="15"/>
                    <a:pt x="193" y="22"/>
                  </a:cubicBezTo>
                  <a:cubicBezTo>
                    <a:pt x="288" y="117"/>
                    <a:pt x="280" y="102"/>
                    <a:pt x="280" y="160"/>
                  </a:cubicBezTo>
                  <a:cubicBezTo>
                    <a:pt x="280" y="207"/>
                    <a:pt x="205" y="282"/>
                    <a:pt x="159" y="282"/>
                  </a:cubicBezTo>
                  <a:cubicBezTo>
                    <a:pt x="99" y="282"/>
                    <a:pt x="118" y="291"/>
                    <a:pt x="21" y="195"/>
                  </a:cubicBezTo>
                  <a:cubicBezTo>
                    <a:pt x="14" y="202"/>
                    <a:pt x="0" y="215"/>
                    <a:pt x="0" y="216"/>
                  </a:cubicBezTo>
                  <a:cubicBezTo>
                    <a:pt x="2" y="334"/>
                    <a:pt x="113" y="447"/>
                    <a:pt x="232" y="447"/>
                  </a:cubicBezTo>
                  <a:cubicBezTo>
                    <a:pt x="253" y="447"/>
                    <a:pt x="276" y="440"/>
                    <a:pt x="299" y="429"/>
                  </a:cubicBezTo>
                  <a:lnTo>
                    <a:pt x="303" y="433"/>
                  </a:lnTo>
                  <a:cubicBezTo>
                    <a:pt x="310" y="414"/>
                    <a:pt x="322" y="395"/>
                    <a:pt x="337" y="380"/>
                  </a:cubicBezTo>
                  <a:lnTo>
                    <a:pt x="363" y="354"/>
                  </a:lnTo>
                  <a:close/>
                  <a:moveTo>
                    <a:pt x="658" y="579"/>
                  </a:moveTo>
                  <a:lnTo>
                    <a:pt x="672" y="606"/>
                  </a:lnTo>
                  <a:lnTo>
                    <a:pt x="644" y="634"/>
                  </a:lnTo>
                  <a:lnTo>
                    <a:pt x="617" y="660"/>
                  </a:lnTo>
                  <a:cubicBezTo>
                    <a:pt x="602" y="675"/>
                    <a:pt x="584" y="687"/>
                    <a:pt x="564" y="694"/>
                  </a:cubicBezTo>
                  <a:lnTo>
                    <a:pt x="741" y="871"/>
                  </a:lnTo>
                  <a:lnTo>
                    <a:pt x="824" y="983"/>
                  </a:lnTo>
                  <a:lnTo>
                    <a:pt x="869" y="995"/>
                  </a:lnTo>
                  <a:lnTo>
                    <a:pt x="992" y="871"/>
                  </a:lnTo>
                  <a:lnTo>
                    <a:pt x="980" y="825"/>
                  </a:lnTo>
                  <a:lnTo>
                    <a:pt x="869" y="743"/>
                  </a:lnTo>
                  <a:lnTo>
                    <a:pt x="702" y="576"/>
                  </a:lnTo>
                  <a:lnTo>
                    <a:pt x="685" y="592"/>
                  </a:lnTo>
                  <a:lnTo>
                    <a:pt x="658" y="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3300" tIns="46649" rIns="93300" bIns="46649" numCol="1" anchor="t" anchorCtr="0" compatLnSpc="1"/>
            <a:lstStyle/>
            <a:p>
              <a:pPr defTabSz="12439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50" kern="0">
                <a:solidFill>
                  <a:sysClr val="windowText" lastClr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9" name="Freeform 14"/>
            <p:cNvSpPr>
              <a:spLocks noEditPoints="1"/>
            </p:cNvSpPr>
            <p:nvPr/>
          </p:nvSpPr>
          <p:spPr bwMode="auto">
            <a:xfrm>
              <a:off x="4902609" y="2306757"/>
              <a:ext cx="448643" cy="612549"/>
            </a:xfrm>
            <a:custGeom>
              <a:avLst/>
              <a:gdLst>
                <a:gd name="T0" fmla="*/ 95 w 723"/>
                <a:gd name="T1" fmla="*/ 160 h 986"/>
                <a:gd name="T2" fmla="*/ 80 w 723"/>
                <a:gd name="T3" fmla="*/ 986 h 986"/>
                <a:gd name="T4" fmla="*/ 723 w 723"/>
                <a:gd name="T5" fmla="*/ 242 h 986"/>
                <a:gd name="T6" fmla="*/ 668 w 723"/>
                <a:gd name="T7" fmla="*/ 260 h 986"/>
                <a:gd name="T8" fmla="*/ 83 w 723"/>
                <a:gd name="T9" fmla="*/ 929 h 986"/>
                <a:gd name="T10" fmla="*/ 313 w 723"/>
                <a:gd name="T11" fmla="*/ 105 h 986"/>
                <a:gd name="T12" fmla="*/ 410 w 723"/>
                <a:gd name="T13" fmla="*/ 105 h 986"/>
                <a:gd name="T14" fmla="*/ 360 w 723"/>
                <a:gd name="T15" fmla="*/ 157 h 986"/>
                <a:gd name="T16" fmla="*/ 253 w 723"/>
                <a:gd name="T17" fmla="*/ 107 h 986"/>
                <a:gd name="T18" fmla="*/ 133 w 723"/>
                <a:gd name="T19" fmla="*/ 250 h 986"/>
                <a:gd name="T20" fmla="*/ 590 w 723"/>
                <a:gd name="T21" fmla="*/ 250 h 986"/>
                <a:gd name="T22" fmla="*/ 470 w 723"/>
                <a:gd name="T23" fmla="*/ 107 h 986"/>
                <a:gd name="T24" fmla="*/ 253 w 723"/>
                <a:gd name="T25" fmla="*/ 107 h 986"/>
                <a:gd name="T26" fmla="*/ 255 w 723"/>
                <a:gd name="T27" fmla="*/ 749 h 986"/>
                <a:gd name="T28" fmla="*/ 175 w 723"/>
                <a:gd name="T29" fmla="*/ 771 h 986"/>
                <a:gd name="T30" fmla="*/ 158 w 723"/>
                <a:gd name="T31" fmla="*/ 789 h 986"/>
                <a:gd name="T32" fmla="*/ 255 w 723"/>
                <a:gd name="T33" fmla="*/ 796 h 986"/>
                <a:gd name="T34" fmla="*/ 153 w 723"/>
                <a:gd name="T35" fmla="*/ 846 h 986"/>
                <a:gd name="T36" fmla="*/ 280 w 723"/>
                <a:gd name="T37" fmla="*/ 784 h 986"/>
                <a:gd name="T38" fmla="*/ 280 w 723"/>
                <a:gd name="T39" fmla="*/ 744 h 986"/>
                <a:gd name="T40" fmla="*/ 128 w 723"/>
                <a:gd name="T41" fmla="*/ 751 h 986"/>
                <a:gd name="T42" fmla="*/ 248 w 723"/>
                <a:gd name="T43" fmla="*/ 879 h 986"/>
                <a:gd name="T44" fmla="*/ 248 w 723"/>
                <a:gd name="T45" fmla="*/ 387 h 986"/>
                <a:gd name="T46" fmla="*/ 175 w 723"/>
                <a:gd name="T47" fmla="*/ 409 h 986"/>
                <a:gd name="T48" fmla="*/ 200 w 723"/>
                <a:gd name="T49" fmla="*/ 474 h 986"/>
                <a:gd name="T50" fmla="*/ 153 w 723"/>
                <a:gd name="T51" fmla="*/ 492 h 986"/>
                <a:gd name="T52" fmla="*/ 248 w 723"/>
                <a:gd name="T53" fmla="*/ 362 h 986"/>
                <a:gd name="T54" fmla="*/ 128 w 723"/>
                <a:gd name="T55" fmla="*/ 489 h 986"/>
                <a:gd name="T56" fmla="*/ 279 w 723"/>
                <a:gd name="T57" fmla="*/ 416 h 986"/>
                <a:gd name="T58" fmla="*/ 278 w 723"/>
                <a:gd name="T59" fmla="*/ 382 h 986"/>
                <a:gd name="T60" fmla="*/ 255 w 723"/>
                <a:gd name="T61" fmla="*/ 582 h 986"/>
                <a:gd name="T62" fmla="*/ 158 w 723"/>
                <a:gd name="T63" fmla="*/ 607 h 986"/>
                <a:gd name="T64" fmla="*/ 255 w 723"/>
                <a:gd name="T65" fmla="*/ 672 h 986"/>
                <a:gd name="T66" fmla="*/ 280 w 723"/>
                <a:gd name="T67" fmla="*/ 563 h 986"/>
                <a:gd name="T68" fmla="*/ 128 w 723"/>
                <a:gd name="T69" fmla="*/ 569 h 986"/>
                <a:gd name="T70" fmla="*/ 255 w 723"/>
                <a:gd name="T71" fmla="*/ 696 h 986"/>
                <a:gd name="T72" fmla="*/ 334 w 723"/>
                <a:gd name="T73" fmla="*/ 538 h 986"/>
                <a:gd name="T74" fmla="*/ 378 w 723"/>
                <a:gd name="T75" fmla="*/ 836 h 986"/>
                <a:gd name="T76" fmla="*/ 580 w 723"/>
                <a:gd name="T77" fmla="*/ 774 h 986"/>
                <a:gd name="T78" fmla="*/ 370 w 723"/>
                <a:gd name="T79" fmla="*/ 829 h 986"/>
                <a:gd name="T80" fmla="*/ 580 w 723"/>
                <a:gd name="T81" fmla="*/ 587 h 986"/>
                <a:gd name="T82" fmla="*/ 370 w 723"/>
                <a:gd name="T83" fmla="*/ 474 h 986"/>
                <a:gd name="T84" fmla="*/ 370 w 723"/>
                <a:gd name="T85" fmla="*/ 407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3" h="986">
                  <a:moveTo>
                    <a:pt x="55" y="260"/>
                  </a:moveTo>
                  <a:cubicBezTo>
                    <a:pt x="55" y="232"/>
                    <a:pt x="68" y="218"/>
                    <a:pt x="95" y="217"/>
                  </a:cubicBezTo>
                  <a:lnTo>
                    <a:pt x="95" y="160"/>
                  </a:lnTo>
                  <a:cubicBezTo>
                    <a:pt x="45" y="161"/>
                    <a:pt x="0" y="193"/>
                    <a:pt x="0" y="242"/>
                  </a:cubicBezTo>
                  <a:lnTo>
                    <a:pt x="0" y="906"/>
                  </a:lnTo>
                  <a:cubicBezTo>
                    <a:pt x="0" y="947"/>
                    <a:pt x="40" y="986"/>
                    <a:pt x="80" y="986"/>
                  </a:cubicBezTo>
                  <a:lnTo>
                    <a:pt x="643" y="986"/>
                  </a:lnTo>
                  <a:cubicBezTo>
                    <a:pt x="683" y="986"/>
                    <a:pt x="723" y="947"/>
                    <a:pt x="723" y="906"/>
                  </a:cubicBezTo>
                  <a:lnTo>
                    <a:pt x="723" y="242"/>
                  </a:lnTo>
                  <a:cubicBezTo>
                    <a:pt x="723" y="193"/>
                    <a:pt x="678" y="161"/>
                    <a:pt x="628" y="160"/>
                  </a:cubicBezTo>
                  <a:lnTo>
                    <a:pt x="628" y="217"/>
                  </a:lnTo>
                  <a:cubicBezTo>
                    <a:pt x="655" y="218"/>
                    <a:pt x="668" y="232"/>
                    <a:pt x="668" y="260"/>
                  </a:cubicBezTo>
                  <a:lnTo>
                    <a:pt x="668" y="889"/>
                  </a:lnTo>
                  <a:cubicBezTo>
                    <a:pt x="668" y="908"/>
                    <a:pt x="659" y="929"/>
                    <a:pt x="640" y="929"/>
                  </a:cubicBezTo>
                  <a:lnTo>
                    <a:pt x="83" y="929"/>
                  </a:lnTo>
                  <a:cubicBezTo>
                    <a:pt x="61" y="929"/>
                    <a:pt x="55" y="906"/>
                    <a:pt x="55" y="884"/>
                  </a:cubicBezTo>
                  <a:lnTo>
                    <a:pt x="55" y="260"/>
                  </a:lnTo>
                  <a:close/>
                  <a:moveTo>
                    <a:pt x="313" y="105"/>
                  </a:moveTo>
                  <a:cubicBezTo>
                    <a:pt x="313" y="82"/>
                    <a:pt x="335" y="60"/>
                    <a:pt x="358" y="60"/>
                  </a:cubicBezTo>
                  <a:lnTo>
                    <a:pt x="365" y="60"/>
                  </a:lnTo>
                  <a:cubicBezTo>
                    <a:pt x="388" y="60"/>
                    <a:pt x="410" y="82"/>
                    <a:pt x="410" y="105"/>
                  </a:cubicBezTo>
                  <a:lnTo>
                    <a:pt x="410" y="110"/>
                  </a:lnTo>
                  <a:cubicBezTo>
                    <a:pt x="410" y="135"/>
                    <a:pt x="388" y="157"/>
                    <a:pt x="363" y="157"/>
                  </a:cubicBezTo>
                  <a:lnTo>
                    <a:pt x="360" y="157"/>
                  </a:lnTo>
                  <a:cubicBezTo>
                    <a:pt x="335" y="157"/>
                    <a:pt x="313" y="135"/>
                    <a:pt x="313" y="110"/>
                  </a:cubicBezTo>
                  <a:lnTo>
                    <a:pt x="313" y="105"/>
                  </a:lnTo>
                  <a:close/>
                  <a:moveTo>
                    <a:pt x="253" y="107"/>
                  </a:moveTo>
                  <a:lnTo>
                    <a:pt x="173" y="107"/>
                  </a:lnTo>
                  <a:cubicBezTo>
                    <a:pt x="145" y="107"/>
                    <a:pt x="133" y="120"/>
                    <a:pt x="133" y="147"/>
                  </a:cubicBezTo>
                  <a:lnTo>
                    <a:pt x="133" y="250"/>
                  </a:lnTo>
                  <a:cubicBezTo>
                    <a:pt x="133" y="267"/>
                    <a:pt x="144" y="285"/>
                    <a:pt x="160" y="285"/>
                  </a:cubicBezTo>
                  <a:lnTo>
                    <a:pt x="563" y="285"/>
                  </a:lnTo>
                  <a:cubicBezTo>
                    <a:pt x="579" y="285"/>
                    <a:pt x="590" y="267"/>
                    <a:pt x="590" y="250"/>
                  </a:cubicBezTo>
                  <a:lnTo>
                    <a:pt x="590" y="147"/>
                  </a:lnTo>
                  <a:cubicBezTo>
                    <a:pt x="590" y="120"/>
                    <a:pt x="578" y="107"/>
                    <a:pt x="550" y="107"/>
                  </a:cubicBezTo>
                  <a:lnTo>
                    <a:pt x="470" y="107"/>
                  </a:lnTo>
                  <a:cubicBezTo>
                    <a:pt x="470" y="52"/>
                    <a:pt x="423" y="0"/>
                    <a:pt x="370" y="0"/>
                  </a:cubicBezTo>
                  <a:lnTo>
                    <a:pt x="353" y="0"/>
                  </a:lnTo>
                  <a:cubicBezTo>
                    <a:pt x="300" y="0"/>
                    <a:pt x="253" y="52"/>
                    <a:pt x="253" y="107"/>
                  </a:cubicBezTo>
                  <a:close/>
                  <a:moveTo>
                    <a:pt x="153" y="756"/>
                  </a:moveTo>
                  <a:cubicBezTo>
                    <a:pt x="153" y="751"/>
                    <a:pt x="154" y="749"/>
                    <a:pt x="160" y="749"/>
                  </a:cubicBezTo>
                  <a:lnTo>
                    <a:pt x="255" y="749"/>
                  </a:lnTo>
                  <a:lnTo>
                    <a:pt x="255" y="756"/>
                  </a:lnTo>
                  <a:cubicBezTo>
                    <a:pt x="255" y="764"/>
                    <a:pt x="216" y="787"/>
                    <a:pt x="208" y="791"/>
                  </a:cubicBezTo>
                  <a:cubicBezTo>
                    <a:pt x="201" y="786"/>
                    <a:pt x="186" y="771"/>
                    <a:pt x="175" y="771"/>
                  </a:cubicBezTo>
                  <a:lnTo>
                    <a:pt x="173" y="771"/>
                  </a:lnTo>
                  <a:cubicBezTo>
                    <a:pt x="167" y="771"/>
                    <a:pt x="158" y="780"/>
                    <a:pt x="158" y="786"/>
                  </a:cubicBezTo>
                  <a:lnTo>
                    <a:pt x="158" y="789"/>
                  </a:lnTo>
                  <a:cubicBezTo>
                    <a:pt x="158" y="795"/>
                    <a:pt x="193" y="834"/>
                    <a:pt x="200" y="834"/>
                  </a:cubicBezTo>
                  <a:lnTo>
                    <a:pt x="203" y="834"/>
                  </a:lnTo>
                  <a:cubicBezTo>
                    <a:pt x="208" y="834"/>
                    <a:pt x="247" y="802"/>
                    <a:pt x="255" y="796"/>
                  </a:cubicBezTo>
                  <a:cubicBezTo>
                    <a:pt x="255" y="810"/>
                    <a:pt x="261" y="854"/>
                    <a:pt x="248" y="854"/>
                  </a:cubicBezTo>
                  <a:lnTo>
                    <a:pt x="160" y="854"/>
                  </a:lnTo>
                  <a:cubicBezTo>
                    <a:pt x="154" y="854"/>
                    <a:pt x="153" y="852"/>
                    <a:pt x="153" y="846"/>
                  </a:cubicBezTo>
                  <a:lnTo>
                    <a:pt x="153" y="756"/>
                  </a:lnTo>
                  <a:close/>
                  <a:moveTo>
                    <a:pt x="248" y="879"/>
                  </a:moveTo>
                  <a:cubicBezTo>
                    <a:pt x="295" y="879"/>
                    <a:pt x="277" y="827"/>
                    <a:pt x="280" y="784"/>
                  </a:cubicBezTo>
                  <a:cubicBezTo>
                    <a:pt x="282" y="762"/>
                    <a:pt x="337" y="742"/>
                    <a:pt x="343" y="721"/>
                  </a:cubicBezTo>
                  <a:lnTo>
                    <a:pt x="335" y="721"/>
                  </a:lnTo>
                  <a:cubicBezTo>
                    <a:pt x="318" y="721"/>
                    <a:pt x="293" y="737"/>
                    <a:pt x="280" y="744"/>
                  </a:cubicBezTo>
                  <a:cubicBezTo>
                    <a:pt x="274" y="735"/>
                    <a:pt x="268" y="724"/>
                    <a:pt x="253" y="724"/>
                  </a:cubicBezTo>
                  <a:lnTo>
                    <a:pt x="155" y="724"/>
                  </a:lnTo>
                  <a:cubicBezTo>
                    <a:pt x="141" y="724"/>
                    <a:pt x="128" y="737"/>
                    <a:pt x="128" y="751"/>
                  </a:cubicBezTo>
                  <a:lnTo>
                    <a:pt x="128" y="851"/>
                  </a:lnTo>
                  <a:cubicBezTo>
                    <a:pt x="128" y="868"/>
                    <a:pt x="143" y="879"/>
                    <a:pt x="160" y="879"/>
                  </a:cubicBezTo>
                  <a:lnTo>
                    <a:pt x="248" y="879"/>
                  </a:lnTo>
                  <a:close/>
                  <a:moveTo>
                    <a:pt x="153" y="394"/>
                  </a:moveTo>
                  <a:cubicBezTo>
                    <a:pt x="153" y="389"/>
                    <a:pt x="154" y="387"/>
                    <a:pt x="160" y="387"/>
                  </a:cubicBezTo>
                  <a:lnTo>
                    <a:pt x="248" y="387"/>
                  </a:lnTo>
                  <a:cubicBezTo>
                    <a:pt x="253" y="387"/>
                    <a:pt x="255" y="389"/>
                    <a:pt x="255" y="394"/>
                  </a:cubicBezTo>
                  <a:cubicBezTo>
                    <a:pt x="255" y="401"/>
                    <a:pt x="213" y="429"/>
                    <a:pt x="208" y="429"/>
                  </a:cubicBezTo>
                  <a:cubicBezTo>
                    <a:pt x="203" y="429"/>
                    <a:pt x="190" y="409"/>
                    <a:pt x="175" y="409"/>
                  </a:cubicBezTo>
                  <a:cubicBezTo>
                    <a:pt x="168" y="409"/>
                    <a:pt x="158" y="417"/>
                    <a:pt x="158" y="424"/>
                  </a:cubicBezTo>
                  <a:lnTo>
                    <a:pt x="158" y="427"/>
                  </a:lnTo>
                  <a:cubicBezTo>
                    <a:pt x="158" y="437"/>
                    <a:pt x="192" y="470"/>
                    <a:pt x="200" y="474"/>
                  </a:cubicBezTo>
                  <a:lnTo>
                    <a:pt x="255" y="434"/>
                  </a:lnTo>
                  <a:lnTo>
                    <a:pt x="255" y="492"/>
                  </a:lnTo>
                  <a:lnTo>
                    <a:pt x="153" y="492"/>
                  </a:lnTo>
                  <a:lnTo>
                    <a:pt x="153" y="394"/>
                  </a:lnTo>
                  <a:close/>
                  <a:moveTo>
                    <a:pt x="278" y="382"/>
                  </a:moveTo>
                  <a:cubicBezTo>
                    <a:pt x="275" y="369"/>
                    <a:pt x="264" y="362"/>
                    <a:pt x="248" y="362"/>
                  </a:cubicBezTo>
                  <a:lnTo>
                    <a:pt x="160" y="362"/>
                  </a:lnTo>
                  <a:cubicBezTo>
                    <a:pt x="143" y="362"/>
                    <a:pt x="128" y="373"/>
                    <a:pt x="128" y="390"/>
                  </a:cubicBezTo>
                  <a:lnTo>
                    <a:pt x="128" y="489"/>
                  </a:lnTo>
                  <a:cubicBezTo>
                    <a:pt x="128" y="504"/>
                    <a:pt x="141" y="517"/>
                    <a:pt x="155" y="517"/>
                  </a:cubicBezTo>
                  <a:lnTo>
                    <a:pt x="253" y="517"/>
                  </a:lnTo>
                  <a:cubicBezTo>
                    <a:pt x="292" y="517"/>
                    <a:pt x="280" y="455"/>
                    <a:pt x="279" y="416"/>
                  </a:cubicBezTo>
                  <a:lnTo>
                    <a:pt x="343" y="362"/>
                  </a:lnTo>
                  <a:cubicBezTo>
                    <a:pt x="343" y="362"/>
                    <a:pt x="338" y="360"/>
                    <a:pt x="338" y="360"/>
                  </a:cubicBezTo>
                  <a:cubicBezTo>
                    <a:pt x="313" y="360"/>
                    <a:pt x="293" y="381"/>
                    <a:pt x="278" y="382"/>
                  </a:cubicBezTo>
                  <a:close/>
                  <a:moveTo>
                    <a:pt x="153" y="569"/>
                  </a:moveTo>
                  <a:lnTo>
                    <a:pt x="255" y="569"/>
                  </a:lnTo>
                  <a:lnTo>
                    <a:pt x="255" y="582"/>
                  </a:lnTo>
                  <a:lnTo>
                    <a:pt x="208" y="612"/>
                  </a:lnTo>
                  <a:lnTo>
                    <a:pt x="176" y="588"/>
                  </a:lnTo>
                  <a:cubicBezTo>
                    <a:pt x="168" y="593"/>
                    <a:pt x="158" y="595"/>
                    <a:pt x="158" y="607"/>
                  </a:cubicBezTo>
                  <a:cubicBezTo>
                    <a:pt x="158" y="614"/>
                    <a:pt x="193" y="654"/>
                    <a:pt x="200" y="654"/>
                  </a:cubicBezTo>
                  <a:cubicBezTo>
                    <a:pt x="212" y="654"/>
                    <a:pt x="242" y="620"/>
                    <a:pt x="255" y="617"/>
                  </a:cubicBezTo>
                  <a:lnTo>
                    <a:pt x="255" y="672"/>
                  </a:lnTo>
                  <a:lnTo>
                    <a:pt x="153" y="672"/>
                  </a:lnTo>
                  <a:lnTo>
                    <a:pt x="153" y="569"/>
                  </a:lnTo>
                  <a:close/>
                  <a:moveTo>
                    <a:pt x="280" y="563"/>
                  </a:moveTo>
                  <a:cubicBezTo>
                    <a:pt x="275" y="555"/>
                    <a:pt x="269" y="544"/>
                    <a:pt x="255" y="544"/>
                  </a:cubicBezTo>
                  <a:lnTo>
                    <a:pt x="153" y="544"/>
                  </a:lnTo>
                  <a:cubicBezTo>
                    <a:pt x="140" y="544"/>
                    <a:pt x="128" y="557"/>
                    <a:pt x="128" y="569"/>
                  </a:cubicBezTo>
                  <a:lnTo>
                    <a:pt x="128" y="672"/>
                  </a:lnTo>
                  <a:cubicBezTo>
                    <a:pt x="128" y="684"/>
                    <a:pt x="140" y="696"/>
                    <a:pt x="153" y="696"/>
                  </a:cubicBezTo>
                  <a:lnTo>
                    <a:pt x="255" y="696"/>
                  </a:lnTo>
                  <a:cubicBezTo>
                    <a:pt x="291" y="696"/>
                    <a:pt x="280" y="632"/>
                    <a:pt x="279" y="596"/>
                  </a:cubicBezTo>
                  <a:lnTo>
                    <a:pt x="343" y="542"/>
                  </a:lnTo>
                  <a:lnTo>
                    <a:pt x="334" y="538"/>
                  </a:lnTo>
                  <a:lnTo>
                    <a:pt x="280" y="563"/>
                  </a:lnTo>
                  <a:close/>
                  <a:moveTo>
                    <a:pt x="370" y="829"/>
                  </a:moveTo>
                  <a:cubicBezTo>
                    <a:pt x="370" y="834"/>
                    <a:pt x="372" y="836"/>
                    <a:pt x="378" y="836"/>
                  </a:cubicBezTo>
                  <a:lnTo>
                    <a:pt x="573" y="836"/>
                  </a:lnTo>
                  <a:cubicBezTo>
                    <a:pt x="579" y="836"/>
                    <a:pt x="580" y="834"/>
                    <a:pt x="580" y="829"/>
                  </a:cubicBezTo>
                  <a:lnTo>
                    <a:pt x="580" y="774"/>
                  </a:lnTo>
                  <a:cubicBezTo>
                    <a:pt x="580" y="768"/>
                    <a:pt x="579" y="766"/>
                    <a:pt x="573" y="766"/>
                  </a:cubicBezTo>
                  <a:lnTo>
                    <a:pt x="370" y="766"/>
                  </a:lnTo>
                  <a:lnTo>
                    <a:pt x="370" y="829"/>
                  </a:lnTo>
                  <a:close/>
                  <a:moveTo>
                    <a:pt x="370" y="654"/>
                  </a:moveTo>
                  <a:lnTo>
                    <a:pt x="580" y="654"/>
                  </a:lnTo>
                  <a:lnTo>
                    <a:pt x="580" y="587"/>
                  </a:lnTo>
                  <a:lnTo>
                    <a:pt x="370" y="587"/>
                  </a:lnTo>
                  <a:lnTo>
                    <a:pt x="370" y="654"/>
                  </a:lnTo>
                  <a:close/>
                  <a:moveTo>
                    <a:pt x="370" y="474"/>
                  </a:moveTo>
                  <a:lnTo>
                    <a:pt x="523" y="474"/>
                  </a:lnTo>
                  <a:lnTo>
                    <a:pt x="523" y="407"/>
                  </a:lnTo>
                  <a:lnTo>
                    <a:pt x="370" y="407"/>
                  </a:lnTo>
                  <a:lnTo>
                    <a:pt x="370" y="4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3300" tIns="46649" rIns="93300" bIns="46649" numCol="1" anchor="t" anchorCtr="0" compatLnSpc="1"/>
            <a:lstStyle/>
            <a:p>
              <a:pPr defTabSz="12439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50" kern="0">
                <a:solidFill>
                  <a:sysClr val="windowText" lastClr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0" name="Freeform 15"/>
            <p:cNvSpPr>
              <a:spLocks noEditPoints="1"/>
            </p:cNvSpPr>
            <p:nvPr/>
          </p:nvSpPr>
          <p:spPr bwMode="auto">
            <a:xfrm>
              <a:off x="4748744" y="4919645"/>
              <a:ext cx="712645" cy="610930"/>
            </a:xfrm>
            <a:custGeom>
              <a:avLst/>
              <a:gdLst>
                <a:gd name="T0" fmla="*/ 737 w 1149"/>
                <a:gd name="T1" fmla="*/ 427 h 983"/>
                <a:gd name="T2" fmla="*/ 640 w 1149"/>
                <a:gd name="T3" fmla="*/ 427 h 983"/>
                <a:gd name="T4" fmla="*/ 616 w 1149"/>
                <a:gd name="T5" fmla="*/ 502 h 983"/>
                <a:gd name="T6" fmla="*/ 640 w 1149"/>
                <a:gd name="T7" fmla="*/ 810 h 983"/>
                <a:gd name="T8" fmla="*/ 575 w 1149"/>
                <a:gd name="T9" fmla="*/ 921 h 983"/>
                <a:gd name="T10" fmla="*/ 514 w 1149"/>
                <a:gd name="T11" fmla="*/ 810 h 983"/>
                <a:gd name="T12" fmla="*/ 549 w 1149"/>
                <a:gd name="T13" fmla="*/ 503 h 983"/>
                <a:gd name="T14" fmla="*/ 524 w 1149"/>
                <a:gd name="T15" fmla="*/ 427 h 983"/>
                <a:gd name="T16" fmla="*/ 417 w 1149"/>
                <a:gd name="T17" fmla="*/ 427 h 983"/>
                <a:gd name="T18" fmla="*/ 417 w 1149"/>
                <a:gd name="T19" fmla="*/ 427 h 983"/>
                <a:gd name="T20" fmla="*/ 241 w 1149"/>
                <a:gd name="T21" fmla="*/ 612 h 983"/>
                <a:gd name="T22" fmla="*/ 266 w 1149"/>
                <a:gd name="T23" fmla="*/ 801 h 983"/>
                <a:gd name="T24" fmla="*/ 443 w 1149"/>
                <a:gd name="T25" fmla="*/ 983 h 983"/>
                <a:gd name="T26" fmla="*/ 711 w 1149"/>
                <a:gd name="T27" fmla="*/ 983 h 983"/>
                <a:gd name="T28" fmla="*/ 888 w 1149"/>
                <a:gd name="T29" fmla="*/ 799 h 983"/>
                <a:gd name="T30" fmla="*/ 913 w 1149"/>
                <a:gd name="T31" fmla="*/ 609 h 983"/>
                <a:gd name="T32" fmla="*/ 737 w 1149"/>
                <a:gd name="T33" fmla="*/ 427 h 983"/>
                <a:gd name="T34" fmla="*/ 218 w 1149"/>
                <a:gd name="T35" fmla="*/ 308 h 983"/>
                <a:gd name="T36" fmla="*/ 330 w 1149"/>
                <a:gd name="T37" fmla="*/ 196 h 983"/>
                <a:gd name="T38" fmla="*/ 218 w 1149"/>
                <a:gd name="T39" fmla="*/ 83 h 983"/>
                <a:gd name="T40" fmla="*/ 105 w 1149"/>
                <a:gd name="T41" fmla="*/ 196 h 983"/>
                <a:gd name="T42" fmla="*/ 218 w 1149"/>
                <a:gd name="T43" fmla="*/ 308 h 983"/>
                <a:gd name="T44" fmla="*/ 318 w 1149"/>
                <a:gd name="T45" fmla="*/ 344 h 983"/>
                <a:gd name="T46" fmla="*/ 118 w 1149"/>
                <a:gd name="T47" fmla="*/ 344 h 983"/>
                <a:gd name="T48" fmla="*/ 118 w 1149"/>
                <a:gd name="T49" fmla="*/ 343 h 983"/>
                <a:gd name="T50" fmla="*/ 7 w 1149"/>
                <a:gd name="T51" fmla="*/ 458 h 983"/>
                <a:gd name="T52" fmla="*/ 23 w 1149"/>
                <a:gd name="T53" fmla="*/ 577 h 983"/>
                <a:gd name="T54" fmla="*/ 134 w 1149"/>
                <a:gd name="T55" fmla="*/ 689 h 983"/>
                <a:gd name="T56" fmla="*/ 191 w 1149"/>
                <a:gd name="T57" fmla="*/ 689 h 983"/>
                <a:gd name="T58" fmla="*/ 180 w 1149"/>
                <a:gd name="T59" fmla="*/ 606 h 983"/>
                <a:gd name="T60" fmla="*/ 180 w 1149"/>
                <a:gd name="T61" fmla="*/ 606 h 983"/>
                <a:gd name="T62" fmla="*/ 180 w 1149"/>
                <a:gd name="T63" fmla="*/ 606 h 983"/>
                <a:gd name="T64" fmla="*/ 231 w 1149"/>
                <a:gd name="T65" fmla="*/ 449 h 983"/>
                <a:gd name="T66" fmla="*/ 308 w 1149"/>
                <a:gd name="T67" fmla="*/ 393 h 983"/>
                <a:gd name="T68" fmla="*/ 387 w 1149"/>
                <a:gd name="T69" fmla="*/ 367 h 983"/>
                <a:gd name="T70" fmla="*/ 318 w 1149"/>
                <a:gd name="T71" fmla="*/ 344 h 983"/>
                <a:gd name="T72" fmla="*/ 931 w 1149"/>
                <a:gd name="T73" fmla="*/ 308 h 983"/>
                <a:gd name="T74" fmla="*/ 1043 w 1149"/>
                <a:gd name="T75" fmla="*/ 196 h 983"/>
                <a:gd name="T76" fmla="*/ 931 w 1149"/>
                <a:gd name="T77" fmla="*/ 83 h 983"/>
                <a:gd name="T78" fmla="*/ 819 w 1149"/>
                <a:gd name="T79" fmla="*/ 196 h 983"/>
                <a:gd name="T80" fmla="*/ 931 w 1149"/>
                <a:gd name="T81" fmla="*/ 308 h 983"/>
                <a:gd name="T82" fmla="*/ 1031 w 1149"/>
                <a:gd name="T83" fmla="*/ 344 h 983"/>
                <a:gd name="T84" fmla="*/ 831 w 1149"/>
                <a:gd name="T85" fmla="*/ 344 h 983"/>
                <a:gd name="T86" fmla="*/ 831 w 1149"/>
                <a:gd name="T87" fmla="*/ 343 h 983"/>
                <a:gd name="T88" fmla="*/ 763 w 1149"/>
                <a:gd name="T89" fmla="*/ 366 h 983"/>
                <a:gd name="T90" fmla="*/ 847 w 1149"/>
                <a:gd name="T91" fmla="*/ 393 h 983"/>
                <a:gd name="T92" fmla="*/ 925 w 1149"/>
                <a:gd name="T93" fmla="*/ 450 h 983"/>
                <a:gd name="T94" fmla="*/ 974 w 1149"/>
                <a:gd name="T95" fmla="*/ 603 h 983"/>
                <a:gd name="T96" fmla="*/ 974 w 1149"/>
                <a:gd name="T97" fmla="*/ 603 h 983"/>
                <a:gd name="T98" fmla="*/ 974 w 1149"/>
                <a:gd name="T99" fmla="*/ 603 h 983"/>
                <a:gd name="T100" fmla="*/ 962 w 1149"/>
                <a:gd name="T101" fmla="*/ 689 h 983"/>
                <a:gd name="T102" fmla="*/ 1015 w 1149"/>
                <a:gd name="T103" fmla="*/ 689 h 983"/>
                <a:gd name="T104" fmla="*/ 1126 w 1149"/>
                <a:gd name="T105" fmla="*/ 575 h 983"/>
                <a:gd name="T106" fmla="*/ 1142 w 1149"/>
                <a:gd name="T107" fmla="*/ 456 h 983"/>
                <a:gd name="T108" fmla="*/ 1031 w 1149"/>
                <a:gd name="T109" fmla="*/ 344 h 983"/>
                <a:gd name="T110" fmla="*/ 756 w 1149"/>
                <a:gd name="T111" fmla="*/ 184 h 983"/>
                <a:gd name="T112" fmla="*/ 577 w 1149"/>
                <a:gd name="T113" fmla="*/ 369 h 983"/>
                <a:gd name="T114" fmla="*/ 398 w 1149"/>
                <a:gd name="T115" fmla="*/ 184 h 983"/>
                <a:gd name="T116" fmla="*/ 577 w 1149"/>
                <a:gd name="T117" fmla="*/ 0 h 983"/>
                <a:gd name="T118" fmla="*/ 756 w 1149"/>
                <a:gd name="T119" fmla="*/ 184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49" h="983">
                  <a:moveTo>
                    <a:pt x="737" y="427"/>
                  </a:moveTo>
                  <a:lnTo>
                    <a:pt x="640" y="427"/>
                  </a:lnTo>
                  <a:cubicBezTo>
                    <a:pt x="641" y="437"/>
                    <a:pt x="642" y="483"/>
                    <a:pt x="616" y="502"/>
                  </a:cubicBezTo>
                  <a:cubicBezTo>
                    <a:pt x="616" y="502"/>
                    <a:pt x="658" y="735"/>
                    <a:pt x="640" y="810"/>
                  </a:cubicBezTo>
                  <a:cubicBezTo>
                    <a:pt x="633" y="842"/>
                    <a:pt x="606" y="921"/>
                    <a:pt x="575" y="921"/>
                  </a:cubicBezTo>
                  <a:cubicBezTo>
                    <a:pt x="544" y="920"/>
                    <a:pt x="520" y="841"/>
                    <a:pt x="514" y="810"/>
                  </a:cubicBezTo>
                  <a:cubicBezTo>
                    <a:pt x="499" y="735"/>
                    <a:pt x="549" y="503"/>
                    <a:pt x="549" y="503"/>
                  </a:cubicBezTo>
                  <a:cubicBezTo>
                    <a:pt x="541" y="500"/>
                    <a:pt x="527" y="486"/>
                    <a:pt x="524" y="427"/>
                  </a:cubicBezTo>
                  <a:lnTo>
                    <a:pt x="417" y="427"/>
                  </a:lnTo>
                  <a:lnTo>
                    <a:pt x="417" y="427"/>
                  </a:lnTo>
                  <a:cubicBezTo>
                    <a:pt x="320" y="427"/>
                    <a:pt x="229" y="510"/>
                    <a:pt x="241" y="612"/>
                  </a:cubicBezTo>
                  <a:lnTo>
                    <a:pt x="266" y="801"/>
                  </a:lnTo>
                  <a:cubicBezTo>
                    <a:pt x="286" y="902"/>
                    <a:pt x="345" y="983"/>
                    <a:pt x="443" y="983"/>
                  </a:cubicBezTo>
                  <a:lnTo>
                    <a:pt x="711" y="983"/>
                  </a:lnTo>
                  <a:cubicBezTo>
                    <a:pt x="809" y="983"/>
                    <a:pt x="868" y="899"/>
                    <a:pt x="888" y="799"/>
                  </a:cubicBezTo>
                  <a:lnTo>
                    <a:pt x="913" y="609"/>
                  </a:lnTo>
                  <a:cubicBezTo>
                    <a:pt x="925" y="510"/>
                    <a:pt x="834" y="427"/>
                    <a:pt x="737" y="427"/>
                  </a:cubicBezTo>
                  <a:close/>
                  <a:moveTo>
                    <a:pt x="218" y="308"/>
                  </a:moveTo>
                  <a:cubicBezTo>
                    <a:pt x="280" y="308"/>
                    <a:pt x="330" y="258"/>
                    <a:pt x="330" y="196"/>
                  </a:cubicBezTo>
                  <a:cubicBezTo>
                    <a:pt x="330" y="134"/>
                    <a:pt x="280" y="83"/>
                    <a:pt x="218" y="83"/>
                  </a:cubicBezTo>
                  <a:cubicBezTo>
                    <a:pt x="156" y="83"/>
                    <a:pt x="105" y="134"/>
                    <a:pt x="105" y="196"/>
                  </a:cubicBezTo>
                  <a:cubicBezTo>
                    <a:pt x="105" y="258"/>
                    <a:pt x="156" y="308"/>
                    <a:pt x="218" y="308"/>
                  </a:cubicBezTo>
                  <a:close/>
                  <a:moveTo>
                    <a:pt x="318" y="344"/>
                  </a:moveTo>
                  <a:lnTo>
                    <a:pt x="118" y="344"/>
                  </a:lnTo>
                  <a:lnTo>
                    <a:pt x="118" y="343"/>
                  </a:lnTo>
                  <a:cubicBezTo>
                    <a:pt x="57" y="343"/>
                    <a:pt x="0" y="395"/>
                    <a:pt x="7" y="458"/>
                  </a:cubicBezTo>
                  <a:lnTo>
                    <a:pt x="23" y="577"/>
                  </a:lnTo>
                  <a:cubicBezTo>
                    <a:pt x="35" y="639"/>
                    <a:pt x="73" y="689"/>
                    <a:pt x="134" y="689"/>
                  </a:cubicBezTo>
                  <a:lnTo>
                    <a:pt x="191" y="689"/>
                  </a:lnTo>
                  <a:lnTo>
                    <a:pt x="180" y="606"/>
                  </a:lnTo>
                  <a:lnTo>
                    <a:pt x="180" y="606"/>
                  </a:lnTo>
                  <a:lnTo>
                    <a:pt x="180" y="606"/>
                  </a:lnTo>
                  <a:cubicBezTo>
                    <a:pt x="173" y="549"/>
                    <a:pt x="191" y="493"/>
                    <a:pt x="231" y="449"/>
                  </a:cubicBezTo>
                  <a:cubicBezTo>
                    <a:pt x="252" y="425"/>
                    <a:pt x="279" y="406"/>
                    <a:pt x="308" y="393"/>
                  </a:cubicBezTo>
                  <a:cubicBezTo>
                    <a:pt x="333" y="379"/>
                    <a:pt x="359" y="371"/>
                    <a:pt x="387" y="367"/>
                  </a:cubicBezTo>
                  <a:cubicBezTo>
                    <a:pt x="367" y="352"/>
                    <a:pt x="343" y="344"/>
                    <a:pt x="318" y="344"/>
                  </a:cubicBezTo>
                  <a:close/>
                  <a:moveTo>
                    <a:pt x="931" y="308"/>
                  </a:moveTo>
                  <a:cubicBezTo>
                    <a:pt x="993" y="308"/>
                    <a:pt x="1043" y="258"/>
                    <a:pt x="1043" y="196"/>
                  </a:cubicBezTo>
                  <a:cubicBezTo>
                    <a:pt x="1043" y="134"/>
                    <a:pt x="993" y="83"/>
                    <a:pt x="931" y="83"/>
                  </a:cubicBezTo>
                  <a:cubicBezTo>
                    <a:pt x="869" y="83"/>
                    <a:pt x="819" y="134"/>
                    <a:pt x="819" y="196"/>
                  </a:cubicBezTo>
                  <a:cubicBezTo>
                    <a:pt x="819" y="258"/>
                    <a:pt x="869" y="308"/>
                    <a:pt x="931" y="308"/>
                  </a:cubicBezTo>
                  <a:close/>
                  <a:moveTo>
                    <a:pt x="1031" y="344"/>
                  </a:moveTo>
                  <a:lnTo>
                    <a:pt x="831" y="344"/>
                  </a:lnTo>
                  <a:lnTo>
                    <a:pt x="831" y="343"/>
                  </a:lnTo>
                  <a:cubicBezTo>
                    <a:pt x="806" y="343"/>
                    <a:pt x="782" y="352"/>
                    <a:pt x="763" y="366"/>
                  </a:cubicBezTo>
                  <a:cubicBezTo>
                    <a:pt x="792" y="370"/>
                    <a:pt x="821" y="379"/>
                    <a:pt x="847" y="393"/>
                  </a:cubicBezTo>
                  <a:cubicBezTo>
                    <a:pt x="877" y="406"/>
                    <a:pt x="903" y="426"/>
                    <a:pt x="925" y="450"/>
                  </a:cubicBezTo>
                  <a:cubicBezTo>
                    <a:pt x="963" y="494"/>
                    <a:pt x="981" y="548"/>
                    <a:pt x="974" y="603"/>
                  </a:cubicBezTo>
                  <a:lnTo>
                    <a:pt x="974" y="603"/>
                  </a:lnTo>
                  <a:lnTo>
                    <a:pt x="974" y="603"/>
                  </a:lnTo>
                  <a:lnTo>
                    <a:pt x="962" y="689"/>
                  </a:lnTo>
                  <a:lnTo>
                    <a:pt x="1015" y="689"/>
                  </a:lnTo>
                  <a:cubicBezTo>
                    <a:pt x="1076" y="689"/>
                    <a:pt x="1114" y="637"/>
                    <a:pt x="1126" y="575"/>
                  </a:cubicBezTo>
                  <a:lnTo>
                    <a:pt x="1142" y="456"/>
                  </a:lnTo>
                  <a:cubicBezTo>
                    <a:pt x="1149" y="395"/>
                    <a:pt x="1092" y="344"/>
                    <a:pt x="1031" y="344"/>
                  </a:cubicBezTo>
                  <a:close/>
                  <a:moveTo>
                    <a:pt x="756" y="184"/>
                  </a:moveTo>
                  <a:cubicBezTo>
                    <a:pt x="756" y="286"/>
                    <a:pt x="676" y="369"/>
                    <a:pt x="577" y="369"/>
                  </a:cubicBezTo>
                  <a:cubicBezTo>
                    <a:pt x="478" y="369"/>
                    <a:pt x="398" y="286"/>
                    <a:pt x="398" y="184"/>
                  </a:cubicBezTo>
                  <a:cubicBezTo>
                    <a:pt x="398" y="82"/>
                    <a:pt x="478" y="0"/>
                    <a:pt x="577" y="0"/>
                  </a:cubicBezTo>
                  <a:cubicBezTo>
                    <a:pt x="676" y="0"/>
                    <a:pt x="756" y="82"/>
                    <a:pt x="756" y="1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3300" tIns="46649" rIns="93300" bIns="46649" numCol="1" anchor="t" anchorCtr="0" compatLnSpc="1"/>
            <a:lstStyle/>
            <a:p>
              <a:pPr defTabSz="12439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50" kern="0">
                <a:solidFill>
                  <a:sysClr val="windowText" lastClr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1" name="Freeform 17"/>
            <p:cNvSpPr>
              <a:spLocks noEditPoints="1"/>
            </p:cNvSpPr>
            <p:nvPr/>
          </p:nvSpPr>
          <p:spPr bwMode="auto">
            <a:xfrm>
              <a:off x="6960575" y="3633945"/>
              <a:ext cx="625185" cy="627135"/>
            </a:xfrm>
            <a:custGeom>
              <a:avLst/>
              <a:gdLst>
                <a:gd name="T0" fmla="*/ 504 w 1008"/>
                <a:gd name="T1" fmla="*/ 1009 h 1009"/>
                <a:gd name="T2" fmla="*/ 0 w 1008"/>
                <a:gd name="T3" fmla="*/ 504 h 1009"/>
                <a:gd name="T4" fmla="*/ 504 w 1008"/>
                <a:gd name="T5" fmla="*/ 0 h 1009"/>
                <a:gd name="T6" fmla="*/ 1008 w 1008"/>
                <a:gd name="T7" fmla="*/ 504 h 1009"/>
                <a:gd name="T8" fmla="*/ 504 w 1008"/>
                <a:gd name="T9" fmla="*/ 1009 h 1009"/>
                <a:gd name="T10" fmla="*/ 725 w 1008"/>
                <a:gd name="T11" fmla="*/ 769 h 1009"/>
                <a:gd name="T12" fmla="*/ 725 w 1008"/>
                <a:gd name="T13" fmla="*/ 769 h 1009"/>
                <a:gd name="T14" fmla="*/ 538 w 1008"/>
                <a:gd name="T15" fmla="*/ 586 h 1009"/>
                <a:gd name="T16" fmla="*/ 504 w 1008"/>
                <a:gd name="T17" fmla="*/ 592 h 1009"/>
                <a:gd name="T18" fmla="*/ 416 w 1008"/>
                <a:gd name="T19" fmla="*/ 504 h 1009"/>
                <a:gd name="T20" fmla="*/ 456 w 1008"/>
                <a:gd name="T21" fmla="*/ 431 h 1009"/>
                <a:gd name="T22" fmla="*/ 456 w 1008"/>
                <a:gd name="T23" fmla="*/ 179 h 1009"/>
                <a:gd name="T24" fmla="*/ 553 w 1008"/>
                <a:gd name="T25" fmla="*/ 179 h 1009"/>
                <a:gd name="T26" fmla="*/ 553 w 1008"/>
                <a:gd name="T27" fmla="*/ 431 h 1009"/>
                <a:gd name="T28" fmla="*/ 592 w 1008"/>
                <a:gd name="T29" fmla="*/ 504 h 1009"/>
                <a:gd name="T30" fmla="*/ 586 w 1008"/>
                <a:gd name="T31" fmla="*/ 536 h 1009"/>
                <a:gd name="T32" fmla="*/ 774 w 1008"/>
                <a:gd name="T33" fmla="*/ 719 h 1009"/>
                <a:gd name="T34" fmla="*/ 725 w 1008"/>
                <a:gd name="T35" fmla="*/ 769 h 1009"/>
                <a:gd name="T36" fmla="*/ 168 w 1008"/>
                <a:gd name="T37" fmla="*/ 471 h 1009"/>
                <a:gd name="T38" fmla="*/ 168 w 1008"/>
                <a:gd name="T39" fmla="*/ 471 h 1009"/>
                <a:gd name="T40" fmla="*/ 234 w 1008"/>
                <a:gd name="T41" fmla="*/ 471 h 1009"/>
                <a:gd name="T42" fmla="*/ 234 w 1008"/>
                <a:gd name="T43" fmla="*/ 538 h 1009"/>
                <a:gd name="T44" fmla="*/ 168 w 1008"/>
                <a:gd name="T45" fmla="*/ 538 h 1009"/>
                <a:gd name="T46" fmla="*/ 168 w 1008"/>
                <a:gd name="T47" fmla="*/ 471 h 1009"/>
                <a:gd name="T48" fmla="*/ 774 w 1008"/>
                <a:gd name="T49" fmla="*/ 471 h 1009"/>
                <a:gd name="T50" fmla="*/ 774 w 1008"/>
                <a:gd name="T51" fmla="*/ 471 h 1009"/>
                <a:gd name="T52" fmla="*/ 840 w 1008"/>
                <a:gd name="T53" fmla="*/ 471 h 1009"/>
                <a:gd name="T54" fmla="*/ 840 w 1008"/>
                <a:gd name="T55" fmla="*/ 538 h 1009"/>
                <a:gd name="T56" fmla="*/ 774 w 1008"/>
                <a:gd name="T57" fmla="*/ 538 h 1009"/>
                <a:gd name="T58" fmla="*/ 774 w 1008"/>
                <a:gd name="T59" fmla="*/ 471 h 1009"/>
                <a:gd name="T60" fmla="*/ 470 w 1008"/>
                <a:gd name="T61" fmla="*/ 840 h 1009"/>
                <a:gd name="T62" fmla="*/ 470 w 1008"/>
                <a:gd name="T63" fmla="*/ 840 h 1009"/>
                <a:gd name="T64" fmla="*/ 470 w 1008"/>
                <a:gd name="T65" fmla="*/ 775 h 1009"/>
                <a:gd name="T66" fmla="*/ 538 w 1008"/>
                <a:gd name="T67" fmla="*/ 775 h 1009"/>
                <a:gd name="T68" fmla="*/ 538 w 1008"/>
                <a:gd name="T69" fmla="*/ 840 h 1009"/>
                <a:gd name="T70" fmla="*/ 470 w 1008"/>
                <a:gd name="T71" fmla="*/ 840 h 1009"/>
                <a:gd name="T72" fmla="*/ 504 w 1008"/>
                <a:gd name="T73" fmla="*/ 912 h 1009"/>
                <a:gd name="T74" fmla="*/ 504 w 1008"/>
                <a:gd name="T75" fmla="*/ 912 h 1009"/>
                <a:gd name="T76" fmla="*/ 912 w 1008"/>
                <a:gd name="T77" fmla="*/ 504 h 1009"/>
                <a:gd name="T78" fmla="*/ 504 w 1008"/>
                <a:gd name="T79" fmla="*/ 97 h 1009"/>
                <a:gd name="T80" fmla="*/ 96 w 1008"/>
                <a:gd name="T81" fmla="*/ 504 h 1009"/>
                <a:gd name="T82" fmla="*/ 504 w 1008"/>
                <a:gd name="T83" fmla="*/ 912 h 1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8" h="1009">
                  <a:moveTo>
                    <a:pt x="504" y="1009"/>
                  </a:moveTo>
                  <a:cubicBezTo>
                    <a:pt x="226" y="1009"/>
                    <a:pt x="0" y="783"/>
                    <a:pt x="0" y="504"/>
                  </a:cubicBezTo>
                  <a:cubicBezTo>
                    <a:pt x="0" y="226"/>
                    <a:pt x="226" y="0"/>
                    <a:pt x="504" y="0"/>
                  </a:cubicBezTo>
                  <a:cubicBezTo>
                    <a:pt x="782" y="0"/>
                    <a:pt x="1008" y="226"/>
                    <a:pt x="1008" y="504"/>
                  </a:cubicBezTo>
                  <a:cubicBezTo>
                    <a:pt x="1008" y="783"/>
                    <a:pt x="782" y="1009"/>
                    <a:pt x="504" y="1009"/>
                  </a:cubicBezTo>
                  <a:close/>
                  <a:moveTo>
                    <a:pt x="725" y="769"/>
                  </a:moveTo>
                  <a:lnTo>
                    <a:pt x="725" y="769"/>
                  </a:lnTo>
                  <a:lnTo>
                    <a:pt x="538" y="586"/>
                  </a:lnTo>
                  <a:cubicBezTo>
                    <a:pt x="528" y="590"/>
                    <a:pt x="516" y="592"/>
                    <a:pt x="504" y="592"/>
                  </a:cubicBezTo>
                  <a:cubicBezTo>
                    <a:pt x="455" y="592"/>
                    <a:pt x="416" y="553"/>
                    <a:pt x="416" y="504"/>
                  </a:cubicBezTo>
                  <a:cubicBezTo>
                    <a:pt x="416" y="474"/>
                    <a:pt x="432" y="447"/>
                    <a:pt x="456" y="431"/>
                  </a:cubicBezTo>
                  <a:lnTo>
                    <a:pt x="456" y="179"/>
                  </a:lnTo>
                  <a:cubicBezTo>
                    <a:pt x="456" y="115"/>
                    <a:pt x="553" y="115"/>
                    <a:pt x="553" y="179"/>
                  </a:cubicBezTo>
                  <a:lnTo>
                    <a:pt x="553" y="431"/>
                  </a:lnTo>
                  <a:cubicBezTo>
                    <a:pt x="576" y="447"/>
                    <a:pt x="592" y="474"/>
                    <a:pt x="592" y="504"/>
                  </a:cubicBezTo>
                  <a:cubicBezTo>
                    <a:pt x="592" y="516"/>
                    <a:pt x="590" y="526"/>
                    <a:pt x="586" y="536"/>
                  </a:cubicBezTo>
                  <a:lnTo>
                    <a:pt x="774" y="719"/>
                  </a:lnTo>
                  <a:cubicBezTo>
                    <a:pt x="806" y="751"/>
                    <a:pt x="758" y="801"/>
                    <a:pt x="725" y="769"/>
                  </a:cubicBezTo>
                  <a:close/>
                  <a:moveTo>
                    <a:pt x="168" y="471"/>
                  </a:moveTo>
                  <a:lnTo>
                    <a:pt x="168" y="471"/>
                  </a:lnTo>
                  <a:lnTo>
                    <a:pt x="234" y="471"/>
                  </a:lnTo>
                  <a:cubicBezTo>
                    <a:pt x="278" y="471"/>
                    <a:pt x="278" y="538"/>
                    <a:pt x="234" y="538"/>
                  </a:cubicBezTo>
                  <a:lnTo>
                    <a:pt x="168" y="538"/>
                  </a:lnTo>
                  <a:cubicBezTo>
                    <a:pt x="123" y="538"/>
                    <a:pt x="123" y="471"/>
                    <a:pt x="168" y="471"/>
                  </a:cubicBezTo>
                  <a:close/>
                  <a:moveTo>
                    <a:pt x="774" y="471"/>
                  </a:moveTo>
                  <a:lnTo>
                    <a:pt x="774" y="471"/>
                  </a:lnTo>
                  <a:lnTo>
                    <a:pt x="840" y="471"/>
                  </a:lnTo>
                  <a:cubicBezTo>
                    <a:pt x="885" y="471"/>
                    <a:pt x="885" y="538"/>
                    <a:pt x="840" y="538"/>
                  </a:cubicBezTo>
                  <a:lnTo>
                    <a:pt x="774" y="538"/>
                  </a:lnTo>
                  <a:cubicBezTo>
                    <a:pt x="730" y="538"/>
                    <a:pt x="730" y="471"/>
                    <a:pt x="774" y="471"/>
                  </a:cubicBezTo>
                  <a:close/>
                  <a:moveTo>
                    <a:pt x="470" y="840"/>
                  </a:moveTo>
                  <a:lnTo>
                    <a:pt x="470" y="840"/>
                  </a:lnTo>
                  <a:lnTo>
                    <a:pt x="470" y="775"/>
                  </a:lnTo>
                  <a:cubicBezTo>
                    <a:pt x="470" y="730"/>
                    <a:pt x="538" y="730"/>
                    <a:pt x="538" y="775"/>
                  </a:cubicBezTo>
                  <a:lnTo>
                    <a:pt x="538" y="840"/>
                  </a:lnTo>
                  <a:cubicBezTo>
                    <a:pt x="538" y="885"/>
                    <a:pt x="470" y="885"/>
                    <a:pt x="470" y="840"/>
                  </a:cubicBezTo>
                  <a:close/>
                  <a:moveTo>
                    <a:pt x="504" y="912"/>
                  </a:moveTo>
                  <a:lnTo>
                    <a:pt x="504" y="912"/>
                  </a:lnTo>
                  <a:cubicBezTo>
                    <a:pt x="729" y="912"/>
                    <a:pt x="912" y="730"/>
                    <a:pt x="912" y="504"/>
                  </a:cubicBezTo>
                  <a:cubicBezTo>
                    <a:pt x="912" y="279"/>
                    <a:pt x="729" y="97"/>
                    <a:pt x="504" y="97"/>
                  </a:cubicBezTo>
                  <a:cubicBezTo>
                    <a:pt x="279" y="97"/>
                    <a:pt x="96" y="279"/>
                    <a:pt x="96" y="504"/>
                  </a:cubicBezTo>
                  <a:cubicBezTo>
                    <a:pt x="96" y="730"/>
                    <a:pt x="279" y="912"/>
                    <a:pt x="504" y="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3300" tIns="46649" rIns="93300" bIns="46649" numCol="1" anchor="t" anchorCtr="0" compatLnSpc="1"/>
            <a:lstStyle/>
            <a:p>
              <a:pPr defTabSz="12439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50" kern="0">
                <a:solidFill>
                  <a:sysClr val="windowText" lastClr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3" name="TextBox 61"/>
            <p:cNvSpPr txBox="1"/>
            <p:nvPr/>
          </p:nvSpPr>
          <p:spPr>
            <a:xfrm>
              <a:off x="1603070" y="2055551"/>
              <a:ext cx="2037795" cy="463541"/>
            </a:xfrm>
            <a:prstGeom prst="rect">
              <a:avLst/>
            </a:prstGeom>
            <a:noFill/>
          </p:spPr>
          <p:txBody>
            <a:bodyPr wrap="square" lIns="93300" tIns="46649" rIns="93300" bIns="46649" rtlCol="0">
              <a:spAutoFit/>
            </a:bodyPr>
            <a:lstStyle/>
            <a:p>
              <a:pPr algn="r" defTabSz="12439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spc="300" dirty="0">
                  <a:solidFill>
                    <a:srgbClr val="000000"/>
                  </a:solidFill>
                  <a:latin typeface="微软雅黑"/>
                  <a:ea typeface="微软雅黑"/>
                </a:rPr>
                <a:t>组织</a:t>
              </a:r>
              <a:endParaRPr lang="zh-CN" altLang="en-US" sz="2400" b="1" kern="0" spc="300" dirty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" name="TextBox 63"/>
            <p:cNvSpPr txBox="1"/>
            <p:nvPr/>
          </p:nvSpPr>
          <p:spPr>
            <a:xfrm>
              <a:off x="8073278" y="2061521"/>
              <a:ext cx="2037795" cy="463541"/>
            </a:xfrm>
            <a:prstGeom prst="rect">
              <a:avLst/>
            </a:prstGeom>
            <a:noFill/>
          </p:spPr>
          <p:txBody>
            <a:bodyPr wrap="square" lIns="93300" tIns="46649" rIns="93300" bIns="46649" rtlCol="0">
              <a:spAutoFit/>
            </a:bodyPr>
            <a:lstStyle/>
            <a:p>
              <a:pPr defTabSz="12439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0" spc="300" dirty="0">
                  <a:solidFill>
                    <a:srgbClr val="0070C0"/>
                  </a:solidFill>
                  <a:latin typeface="微软雅黑"/>
                  <a:ea typeface="微软雅黑"/>
                </a:rPr>
                <a:t>目标</a:t>
              </a:r>
            </a:p>
          </p:txBody>
        </p:sp>
        <p:sp>
          <p:nvSpPr>
            <p:cNvPr id="35" name="TextBox 65"/>
            <p:cNvSpPr txBox="1"/>
            <p:nvPr/>
          </p:nvSpPr>
          <p:spPr>
            <a:xfrm>
              <a:off x="1539315" y="3493820"/>
              <a:ext cx="2037795" cy="463541"/>
            </a:xfrm>
            <a:prstGeom prst="rect">
              <a:avLst/>
            </a:prstGeom>
            <a:noFill/>
          </p:spPr>
          <p:txBody>
            <a:bodyPr wrap="square" lIns="93300" tIns="46649" rIns="93300" bIns="46649" rtlCol="0">
              <a:spAutoFit/>
            </a:bodyPr>
            <a:lstStyle/>
            <a:p>
              <a:pPr algn="r" defTabSz="12439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0" spc="300" dirty="0">
                  <a:solidFill>
                    <a:srgbClr val="000000"/>
                  </a:solidFill>
                  <a:latin typeface="微软雅黑"/>
                  <a:ea typeface="微软雅黑"/>
                </a:rPr>
                <a:t>流程</a:t>
              </a:r>
            </a:p>
          </p:txBody>
        </p:sp>
        <p:sp>
          <p:nvSpPr>
            <p:cNvPr id="36" name="TextBox 67"/>
            <p:cNvSpPr txBox="1"/>
            <p:nvPr/>
          </p:nvSpPr>
          <p:spPr>
            <a:xfrm>
              <a:off x="8073278" y="4861745"/>
              <a:ext cx="2037795" cy="463541"/>
            </a:xfrm>
            <a:prstGeom prst="rect">
              <a:avLst/>
            </a:prstGeom>
            <a:noFill/>
          </p:spPr>
          <p:txBody>
            <a:bodyPr wrap="square" lIns="93300" tIns="46649" rIns="93300" bIns="46649" rtlCol="0">
              <a:spAutoFit/>
            </a:bodyPr>
            <a:lstStyle/>
            <a:p>
              <a:pPr defTabSz="12439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0" spc="300" dirty="0">
                  <a:solidFill>
                    <a:srgbClr val="0070C0"/>
                  </a:solidFill>
                  <a:latin typeface="微软雅黑"/>
                  <a:ea typeface="微软雅黑"/>
                </a:rPr>
                <a:t>激励</a:t>
              </a:r>
            </a:p>
          </p:txBody>
        </p:sp>
        <p:sp>
          <p:nvSpPr>
            <p:cNvPr id="37" name="TextBox 69"/>
            <p:cNvSpPr txBox="1"/>
            <p:nvPr/>
          </p:nvSpPr>
          <p:spPr>
            <a:xfrm>
              <a:off x="1642995" y="4943923"/>
              <a:ext cx="2037795" cy="463541"/>
            </a:xfrm>
            <a:prstGeom prst="rect">
              <a:avLst/>
            </a:prstGeom>
            <a:noFill/>
          </p:spPr>
          <p:txBody>
            <a:bodyPr wrap="square" lIns="93300" tIns="46649" rIns="93300" bIns="46649" rtlCol="0">
              <a:spAutoFit/>
            </a:bodyPr>
            <a:lstStyle/>
            <a:p>
              <a:pPr algn="r" defTabSz="12439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0" spc="300" dirty="0">
                  <a:solidFill>
                    <a:srgbClr val="0070C0"/>
                  </a:solidFill>
                  <a:latin typeface="微软雅黑"/>
                  <a:ea typeface="微软雅黑"/>
                </a:rPr>
                <a:t>人</a:t>
              </a:r>
            </a:p>
          </p:txBody>
        </p:sp>
        <p:sp>
          <p:nvSpPr>
            <p:cNvPr id="38" name="TextBox 71"/>
            <p:cNvSpPr txBox="1"/>
            <p:nvPr/>
          </p:nvSpPr>
          <p:spPr>
            <a:xfrm>
              <a:off x="8097897" y="3410225"/>
              <a:ext cx="2037795" cy="463541"/>
            </a:xfrm>
            <a:prstGeom prst="rect">
              <a:avLst/>
            </a:prstGeom>
            <a:noFill/>
          </p:spPr>
          <p:txBody>
            <a:bodyPr wrap="square" lIns="93300" tIns="46649" rIns="93300" bIns="46649" rtlCol="0">
              <a:spAutoFit/>
            </a:bodyPr>
            <a:lstStyle/>
            <a:p>
              <a:pPr defTabSz="12439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0" spc="300" dirty="0">
                  <a:solidFill>
                    <a:srgbClr val="0070C0"/>
                  </a:solidFill>
                  <a:latin typeface="微软雅黑"/>
                  <a:ea typeface="微软雅黑"/>
                </a:rPr>
                <a:t>考核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6221446" y="4882019"/>
              <a:ext cx="689083" cy="639521"/>
              <a:chOff x="5928340" y="670992"/>
              <a:chExt cx="506444" cy="470018"/>
            </a:xfrm>
            <a:solidFill>
              <a:srgbClr val="FFFFFF"/>
            </a:solidFill>
          </p:grpSpPr>
          <p:sp>
            <p:nvSpPr>
              <p:cNvPr id="40" name="Freeform 36"/>
              <p:cNvSpPr>
                <a:spLocks noEditPoints="1"/>
              </p:cNvSpPr>
              <p:nvPr/>
            </p:nvSpPr>
            <p:spPr bwMode="auto">
              <a:xfrm>
                <a:off x="5993909" y="670992"/>
                <a:ext cx="241151" cy="160240"/>
              </a:xfrm>
              <a:custGeom>
                <a:avLst/>
                <a:gdLst>
                  <a:gd name="T0" fmla="*/ 133 w 372"/>
                  <a:gd name="T1" fmla="*/ 185 h 247"/>
                  <a:gd name="T2" fmla="*/ 118 w 372"/>
                  <a:gd name="T3" fmla="*/ 152 h 247"/>
                  <a:gd name="T4" fmla="*/ 136 w 372"/>
                  <a:gd name="T5" fmla="*/ 115 h 247"/>
                  <a:gd name="T6" fmla="*/ 180 w 372"/>
                  <a:gd name="T7" fmla="*/ 100 h 247"/>
                  <a:gd name="T8" fmla="*/ 180 w 372"/>
                  <a:gd name="T9" fmla="*/ 84 h 247"/>
                  <a:gd name="T10" fmla="*/ 205 w 372"/>
                  <a:gd name="T11" fmla="*/ 84 h 247"/>
                  <a:gd name="T12" fmla="*/ 205 w 372"/>
                  <a:gd name="T13" fmla="*/ 99 h 247"/>
                  <a:gd name="T14" fmla="*/ 246 w 372"/>
                  <a:gd name="T15" fmla="*/ 114 h 247"/>
                  <a:gd name="T16" fmla="*/ 263 w 372"/>
                  <a:gd name="T17" fmla="*/ 152 h 247"/>
                  <a:gd name="T18" fmla="*/ 221 w 372"/>
                  <a:gd name="T19" fmla="*/ 152 h 247"/>
                  <a:gd name="T20" fmla="*/ 215 w 372"/>
                  <a:gd name="T21" fmla="*/ 136 h 247"/>
                  <a:gd name="T22" fmla="*/ 167 w 372"/>
                  <a:gd name="T23" fmla="*/ 134 h 247"/>
                  <a:gd name="T24" fmla="*/ 167 w 372"/>
                  <a:gd name="T25" fmla="*/ 156 h 247"/>
                  <a:gd name="T26" fmla="*/ 217 w 372"/>
                  <a:gd name="T27" fmla="*/ 171 h 247"/>
                  <a:gd name="T28" fmla="*/ 251 w 372"/>
                  <a:gd name="T29" fmla="*/ 188 h 247"/>
                  <a:gd name="T30" fmla="*/ 266 w 372"/>
                  <a:gd name="T31" fmla="*/ 223 h 247"/>
                  <a:gd name="T32" fmla="*/ 265 w 372"/>
                  <a:gd name="T33" fmla="*/ 234 h 247"/>
                  <a:gd name="T34" fmla="*/ 259 w 372"/>
                  <a:gd name="T35" fmla="*/ 246 h 247"/>
                  <a:gd name="T36" fmla="*/ 222 w 372"/>
                  <a:gd name="T37" fmla="*/ 230 h 247"/>
                  <a:gd name="T38" fmla="*/ 217 w 372"/>
                  <a:gd name="T39" fmla="*/ 217 h 247"/>
                  <a:gd name="T40" fmla="*/ 133 w 372"/>
                  <a:gd name="T41" fmla="*/ 185 h 247"/>
                  <a:gd name="T42" fmla="*/ 191 w 372"/>
                  <a:gd name="T43" fmla="*/ 39 h 247"/>
                  <a:gd name="T44" fmla="*/ 83 w 372"/>
                  <a:gd name="T45" fmla="*/ 83 h 247"/>
                  <a:gd name="T46" fmla="*/ 39 w 372"/>
                  <a:gd name="T47" fmla="*/ 191 h 247"/>
                  <a:gd name="T48" fmla="*/ 44 w 372"/>
                  <a:gd name="T49" fmla="*/ 231 h 247"/>
                  <a:gd name="T50" fmla="*/ 9 w 372"/>
                  <a:gd name="T51" fmla="*/ 247 h 247"/>
                  <a:gd name="T52" fmla="*/ 0 w 372"/>
                  <a:gd name="T53" fmla="*/ 191 h 247"/>
                  <a:gd name="T54" fmla="*/ 56 w 372"/>
                  <a:gd name="T55" fmla="*/ 56 h 247"/>
                  <a:gd name="T56" fmla="*/ 191 w 372"/>
                  <a:gd name="T57" fmla="*/ 0 h 247"/>
                  <a:gd name="T58" fmla="*/ 326 w 372"/>
                  <a:gd name="T59" fmla="*/ 56 h 247"/>
                  <a:gd name="T60" fmla="*/ 372 w 372"/>
                  <a:gd name="T61" fmla="*/ 132 h 247"/>
                  <a:gd name="T62" fmla="*/ 339 w 372"/>
                  <a:gd name="T63" fmla="*/ 152 h 247"/>
                  <a:gd name="T64" fmla="*/ 299 w 372"/>
                  <a:gd name="T65" fmla="*/ 83 h 247"/>
                  <a:gd name="T66" fmla="*/ 191 w 372"/>
                  <a:gd name="T67" fmla="*/ 39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2" h="247">
                    <a:moveTo>
                      <a:pt x="133" y="185"/>
                    </a:moveTo>
                    <a:cubicBezTo>
                      <a:pt x="123" y="177"/>
                      <a:pt x="118" y="166"/>
                      <a:pt x="118" y="152"/>
                    </a:cubicBezTo>
                    <a:cubicBezTo>
                      <a:pt x="118" y="136"/>
                      <a:pt x="124" y="124"/>
                      <a:pt x="136" y="115"/>
                    </a:cubicBezTo>
                    <a:cubicBezTo>
                      <a:pt x="147" y="105"/>
                      <a:pt x="160" y="100"/>
                      <a:pt x="180" y="100"/>
                    </a:cubicBezTo>
                    <a:cubicBezTo>
                      <a:pt x="180" y="84"/>
                      <a:pt x="180" y="84"/>
                      <a:pt x="180" y="84"/>
                    </a:cubicBezTo>
                    <a:cubicBezTo>
                      <a:pt x="205" y="84"/>
                      <a:pt x="205" y="84"/>
                      <a:pt x="205" y="84"/>
                    </a:cubicBezTo>
                    <a:cubicBezTo>
                      <a:pt x="205" y="99"/>
                      <a:pt x="205" y="99"/>
                      <a:pt x="205" y="99"/>
                    </a:cubicBezTo>
                    <a:cubicBezTo>
                      <a:pt x="224" y="100"/>
                      <a:pt x="235" y="104"/>
                      <a:pt x="246" y="114"/>
                    </a:cubicBezTo>
                    <a:cubicBezTo>
                      <a:pt x="257" y="123"/>
                      <a:pt x="262" y="136"/>
                      <a:pt x="263" y="152"/>
                    </a:cubicBezTo>
                    <a:cubicBezTo>
                      <a:pt x="221" y="152"/>
                      <a:pt x="221" y="152"/>
                      <a:pt x="221" y="152"/>
                    </a:cubicBezTo>
                    <a:cubicBezTo>
                      <a:pt x="220" y="145"/>
                      <a:pt x="218" y="140"/>
                      <a:pt x="215" y="136"/>
                    </a:cubicBezTo>
                    <a:cubicBezTo>
                      <a:pt x="208" y="128"/>
                      <a:pt x="176" y="128"/>
                      <a:pt x="167" y="134"/>
                    </a:cubicBezTo>
                    <a:cubicBezTo>
                      <a:pt x="161" y="139"/>
                      <a:pt x="160" y="151"/>
                      <a:pt x="167" y="156"/>
                    </a:cubicBezTo>
                    <a:cubicBezTo>
                      <a:pt x="175" y="162"/>
                      <a:pt x="205" y="167"/>
                      <a:pt x="217" y="171"/>
                    </a:cubicBezTo>
                    <a:cubicBezTo>
                      <a:pt x="232" y="176"/>
                      <a:pt x="244" y="181"/>
                      <a:pt x="251" y="188"/>
                    </a:cubicBezTo>
                    <a:cubicBezTo>
                      <a:pt x="261" y="197"/>
                      <a:pt x="266" y="208"/>
                      <a:pt x="266" y="223"/>
                    </a:cubicBezTo>
                    <a:cubicBezTo>
                      <a:pt x="266" y="227"/>
                      <a:pt x="266" y="231"/>
                      <a:pt x="265" y="234"/>
                    </a:cubicBezTo>
                    <a:cubicBezTo>
                      <a:pt x="263" y="238"/>
                      <a:pt x="261" y="242"/>
                      <a:pt x="259" y="246"/>
                    </a:cubicBezTo>
                    <a:cubicBezTo>
                      <a:pt x="247" y="240"/>
                      <a:pt x="235" y="235"/>
                      <a:pt x="222" y="230"/>
                    </a:cubicBezTo>
                    <a:cubicBezTo>
                      <a:pt x="223" y="225"/>
                      <a:pt x="221" y="220"/>
                      <a:pt x="217" y="217"/>
                    </a:cubicBezTo>
                    <a:cubicBezTo>
                      <a:pt x="200" y="204"/>
                      <a:pt x="158" y="207"/>
                      <a:pt x="133" y="185"/>
                    </a:cubicBezTo>
                    <a:close/>
                    <a:moveTo>
                      <a:pt x="191" y="39"/>
                    </a:moveTo>
                    <a:cubicBezTo>
                      <a:pt x="149" y="39"/>
                      <a:pt x="111" y="56"/>
                      <a:pt x="83" y="83"/>
                    </a:cubicBezTo>
                    <a:cubicBezTo>
                      <a:pt x="56" y="111"/>
                      <a:pt x="39" y="149"/>
                      <a:pt x="39" y="191"/>
                    </a:cubicBezTo>
                    <a:cubicBezTo>
                      <a:pt x="39" y="205"/>
                      <a:pt x="40" y="219"/>
                      <a:pt x="44" y="231"/>
                    </a:cubicBezTo>
                    <a:cubicBezTo>
                      <a:pt x="32" y="236"/>
                      <a:pt x="20" y="241"/>
                      <a:pt x="9" y="247"/>
                    </a:cubicBezTo>
                    <a:cubicBezTo>
                      <a:pt x="3" y="229"/>
                      <a:pt x="0" y="210"/>
                      <a:pt x="0" y="191"/>
                    </a:cubicBezTo>
                    <a:cubicBezTo>
                      <a:pt x="0" y="138"/>
                      <a:pt x="22" y="91"/>
                      <a:pt x="56" y="56"/>
                    </a:cubicBezTo>
                    <a:cubicBezTo>
                      <a:pt x="91" y="22"/>
                      <a:pt x="138" y="0"/>
                      <a:pt x="191" y="0"/>
                    </a:cubicBezTo>
                    <a:cubicBezTo>
                      <a:pt x="244" y="0"/>
                      <a:pt x="291" y="22"/>
                      <a:pt x="326" y="56"/>
                    </a:cubicBezTo>
                    <a:cubicBezTo>
                      <a:pt x="347" y="77"/>
                      <a:pt x="363" y="103"/>
                      <a:pt x="372" y="132"/>
                    </a:cubicBezTo>
                    <a:cubicBezTo>
                      <a:pt x="361" y="138"/>
                      <a:pt x="349" y="145"/>
                      <a:pt x="339" y="152"/>
                    </a:cubicBezTo>
                    <a:cubicBezTo>
                      <a:pt x="332" y="126"/>
                      <a:pt x="318" y="102"/>
                      <a:pt x="299" y="83"/>
                    </a:cubicBezTo>
                    <a:cubicBezTo>
                      <a:pt x="271" y="56"/>
                      <a:pt x="233" y="39"/>
                      <a:pt x="191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3324" tIns="46663" rIns="93324" bIns="46663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41" name="Freeform 37"/>
              <p:cNvSpPr>
                <a:spLocks noEditPoints="1"/>
              </p:cNvSpPr>
              <p:nvPr/>
            </p:nvSpPr>
            <p:spPr bwMode="auto">
              <a:xfrm>
                <a:off x="6183208" y="766203"/>
                <a:ext cx="251576" cy="263409"/>
              </a:xfrm>
              <a:custGeom>
                <a:avLst/>
                <a:gdLst>
                  <a:gd name="T0" fmla="*/ 41 w 388"/>
                  <a:gd name="T1" fmla="*/ 59 h 406"/>
                  <a:gd name="T2" fmla="*/ 185 w 388"/>
                  <a:gd name="T3" fmla="*/ 0 h 406"/>
                  <a:gd name="T4" fmla="*/ 329 w 388"/>
                  <a:gd name="T5" fmla="*/ 59 h 406"/>
                  <a:gd name="T6" fmla="*/ 388 w 388"/>
                  <a:gd name="T7" fmla="*/ 203 h 406"/>
                  <a:gd name="T8" fmla="*/ 329 w 388"/>
                  <a:gd name="T9" fmla="*/ 347 h 406"/>
                  <a:gd name="T10" fmla="*/ 185 w 388"/>
                  <a:gd name="T11" fmla="*/ 406 h 406"/>
                  <a:gd name="T12" fmla="*/ 111 w 388"/>
                  <a:gd name="T13" fmla="*/ 393 h 406"/>
                  <a:gd name="T14" fmla="*/ 116 w 388"/>
                  <a:gd name="T15" fmla="*/ 342 h 406"/>
                  <a:gd name="T16" fmla="*/ 36 w 388"/>
                  <a:gd name="T17" fmla="*/ 149 h 406"/>
                  <a:gd name="T18" fmla="*/ 0 w 388"/>
                  <a:gd name="T19" fmla="*/ 119 h 406"/>
                  <a:gd name="T20" fmla="*/ 41 w 388"/>
                  <a:gd name="T21" fmla="*/ 59 h 406"/>
                  <a:gd name="T22" fmla="*/ 123 w 388"/>
                  <a:gd name="T23" fmla="*/ 197 h 406"/>
                  <a:gd name="T24" fmla="*/ 107 w 388"/>
                  <a:gd name="T25" fmla="*/ 161 h 406"/>
                  <a:gd name="T26" fmla="*/ 126 w 388"/>
                  <a:gd name="T27" fmla="*/ 121 h 406"/>
                  <a:gd name="T28" fmla="*/ 173 w 388"/>
                  <a:gd name="T29" fmla="*/ 105 h 406"/>
                  <a:gd name="T30" fmla="*/ 173 w 388"/>
                  <a:gd name="T31" fmla="*/ 88 h 406"/>
                  <a:gd name="T32" fmla="*/ 200 w 388"/>
                  <a:gd name="T33" fmla="*/ 88 h 406"/>
                  <a:gd name="T34" fmla="*/ 200 w 388"/>
                  <a:gd name="T35" fmla="*/ 104 h 406"/>
                  <a:gd name="T36" fmla="*/ 244 w 388"/>
                  <a:gd name="T37" fmla="*/ 120 h 406"/>
                  <a:gd name="T38" fmla="*/ 262 w 388"/>
                  <a:gd name="T39" fmla="*/ 161 h 406"/>
                  <a:gd name="T40" fmla="*/ 217 w 388"/>
                  <a:gd name="T41" fmla="*/ 161 h 406"/>
                  <a:gd name="T42" fmla="*/ 211 w 388"/>
                  <a:gd name="T43" fmla="*/ 144 h 406"/>
                  <a:gd name="T44" fmla="*/ 160 w 388"/>
                  <a:gd name="T45" fmla="*/ 142 h 406"/>
                  <a:gd name="T46" fmla="*/ 159 w 388"/>
                  <a:gd name="T47" fmla="*/ 165 h 406"/>
                  <a:gd name="T48" fmla="*/ 213 w 388"/>
                  <a:gd name="T49" fmla="*/ 181 h 406"/>
                  <a:gd name="T50" fmla="*/ 250 w 388"/>
                  <a:gd name="T51" fmla="*/ 200 h 406"/>
                  <a:gd name="T52" fmla="*/ 265 w 388"/>
                  <a:gd name="T53" fmla="*/ 237 h 406"/>
                  <a:gd name="T54" fmla="*/ 248 w 388"/>
                  <a:gd name="T55" fmla="*/ 279 h 406"/>
                  <a:gd name="T56" fmla="*/ 198 w 388"/>
                  <a:gd name="T57" fmla="*/ 296 h 406"/>
                  <a:gd name="T58" fmla="*/ 198 w 388"/>
                  <a:gd name="T59" fmla="*/ 318 h 406"/>
                  <a:gd name="T60" fmla="*/ 172 w 388"/>
                  <a:gd name="T61" fmla="*/ 318 h 406"/>
                  <a:gd name="T62" fmla="*/ 172 w 388"/>
                  <a:gd name="T63" fmla="*/ 296 h 406"/>
                  <a:gd name="T64" fmla="*/ 123 w 388"/>
                  <a:gd name="T65" fmla="*/ 279 h 406"/>
                  <a:gd name="T66" fmla="*/ 105 w 388"/>
                  <a:gd name="T67" fmla="*/ 233 h 406"/>
                  <a:gd name="T68" fmla="*/ 152 w 388"/>
                  <a:gd name="T69" fmla="*/ 233 h 406"/>
                  <a:gd name="T70" fmla="*/ 158 w 388"/>
                  <a:gd name="T71" fmla="*/ 254 h 406"/>
                  <a:gd name="T72" fmla="*/ 212 w 388"/>
                  <a:gd name="T73" fmla="*/ 256 h 406"/>
                  <a:gd name="T74" fmla="*/ 213 w 388"/>
                  <a:gd name="T75" fmla="*/ 231 h 406"/>
                  <a:gd name="T76" fmla="*/ 123 w 388"/>
                  <a:gd name="T77" fmla="*/ 197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88" h="406">
                    <a:moveTo>
                      <a:pt x="41" y="59"/>
                    </a:moveTo>
                    <a:cubicBezTo>
                      <a:pt x="78" y="22"/>
                      <a:pt x="129" y="0"/>
                      <a:pt x="185" y="0"/>
                    </a:cubicBezTo>
                    <a:cubicBezTo>
                      <a:pt x="241" y="0"/>
                      <a:pt x="292" y="22"/>
                      <a:pt x="329" y="59"/>
                    </a:cubicBezTo>
                    <a:cubicBezTo>
                      <a:pt x="366" y="96"/>
                      <a:pt x="388" y="147"/>
                      <a:pt x="388" y="203"/>
                    </a:cubicBezTo>
                    <a:cubicBezTo>
                      <a:pt x="388" y="259"/>
                      <a:pt x="366" y="310"/>
                      <a:pt x="329" y="347"/>
                    </a:cubicBezTo>
                    <a:cubicBezTo>
                      <a:pt x="292" y="384"/>
                      <a:pt x="241" y="406"/>
                      <a:pt x="185" y="406"/>
                    </a:cubicBezTo>
                    <a:cubicBezTo>
                      <a:pt x="159" y="406"/>
                      <a:pt x="134" y="401"/>
                      <a:pt x="111" y="393"/>
                    </a:cubicBezTo>
                    <a:cubicBezTo>
                      <a:pt x="114" y="376"/>
                      <a:pt x="116" y="359"/>
                      <a:pt x="116" y="342"/>
                    </a:cubicBezTo>
                    <a:cubicBezTo>
                      <a:pt x="116" y="270"/>
                      <a:pt x="87" y="200"/>
                      <a:pt x="36" y="149"/>
                    </a:cubicBezTo>
                    <a:cubicBezTo>
                      <a:pt x="25" y="138"/>
                      <a:pt x="13" y="128"/>
                      <a:pt x="0" y="119"/>
                    </a:cubicBezTo>
                    <a:cubicBezTo>
                      <a:pt x="10" y="96"/>
                      <a:pt x="24" y="76"/>
                      <a:pt x="41" y="59"/>
                    </a:cubicBezTo>
                    <a:close/>
                    <a:moveTo>
                      <a:pt x="123" y="197"/>
                    </a:moveTo>
                    <a:cubicBezTo>
                      <a:pt x="112" y="188"/>
                      <a:pt x="107" y="176"/>
                      <a:pt x="107" y="161"/>
                    </a:cubicBezTo>
                    <a:cubicBezTo>
                      <a:pt x="107" y="144"/>
                      <a:pt x="113" y="131"/>
                      <a:pt x="126" y="121"/>
                    </a:cubicBezTo>
                    <a:cubicBezTo>
                      <a:pt x="138" y="111"/>
                      <a:pt x="152" y="105"/>
                      <a:pt x="173" y="105"/>
                    </a:cubicBezTo>
                    <a:cubicBezTo>
                      <a:pt x="173" y="88"/>
                      <a:pt x="173" y="88"/>
                      <a:pt x="173" y="88"/>
                    </a:cubicBezTo>
                    <a:cubicBezTo>
                      <a:pt x="200" y="88"/>
                      <a:pt x="200" y="88"/>
                      <a:pt x="200" y="88"/>
                    </a:cubicBezTo>
                    <a:cubicBezTo>
                      <a:pt x="200" y="104"/>
                      <a:pt x="200" y="104"/>
                      <a:pt x="200" y="104"/>
                    </a:cubicBezTo>
                    <a:cubicBezTo>
                      <a:pt x="220" y="105"/>
                      <a:pt x="233" y="110"/>
                      <a:pt x="244" y="120"/>
                    </a:cubicBezTo>
                    <a:cubicBezTo>
                      <a:pt x="255" y="130"/>
                      <a:pt x="261" y="143"/>
                      <a:pt x="262" y="161"/>
                    </a:cubicBezTo>
                    <a:cubicBezTo>
                      <a:pt x="217" y="161"/>
                      <a:pt x="217" y="161"/>
                      <a:pt x="217" y="161"/>
                    </a:cubicBezTo>
                    <a:cubicBezTo>
                      <a:pt x="216" y="154"/>
                      <a:pt x="214" y="148"/>
                      <a:pt x="211" y="144"/>
                    </a:cubicBezTo>
                    <a:cubicBezTo>
                      <a:pt x="203" y="135"/>
                      <a:pt x="168" y="135"/>
                      <a:pt x="160" y="142"/>
                    </a:cubicBezTo>
                    <a:cubicBezTo>
                      <a:pt x="152" y="147"/>
                      <a:pt x="152" y="160"/>
                      <a:pt x="159" y="165"/>
                    </a:cubicBezTo>
                    <a:cubicBezTo>
                      <a:pt x="168" y="172"/>
                      <a:pt x="200" y="177"/>
                      <a:pt x="213" y="181"/>
                    </a:cubicBezTo>
                    <a:cubicBezTo>
                      <a:pt x="229" y="186"/>
                      <a:pt x="242" y="193"/>
                      <a:pt x="250" y="200"/>
                    </a:cubicBezTo>
                    <a:cubicBezTo>
                      <a:pt x="260" y="209"/>
                      <a:pt x="265" y="221"/>
                      <a:pt x="265" y="237"/>
                    </a:cubicBezTo>
                    <a:cubicBezTo>
                      <a:pt x="265" y="256"/>
                      <a:pt x="260" y="270"/>
                      <a:pt x="248" y="279"/>
                    </a:cubicBezTo>
                    <a:cubicBezTo>
                      <a:pt x="236" y="289"/>
                      <a:pt x="222" y="295"/>
                      <a:pt x="198" y="296"/>
                    </a:cubicBezTo>
                    <a:cubicBezTo>
                      <a:pt x="198" y="318"/>
                      <a:pt x="198" y="318"/>
                      <a:pt x="198" y="318"/>
                    </a:cubicBezTo>
                    <a:cubicBezTo>
                      <a:pt x="172" y="318"/>
                      <a:pt x="172" y="318"/>
                      <a:pt x="172" y="318"/>
                    </a:cubicBezTo>
                    <a:cubicBezTo>
                      <a:pt x="172" y="296"/>
                      <a:pt x="172" y="296"/>
                      <a:pt x="172" y="296"/>
                    </a:cubicBezTo>
                    <a:cubicBezTo>
                      <a:pt x="150" y="295"/>
                      <a:pt x="136" y="290"/>
                      <a:pt x="123" y="279"/>
                    </a:cubicBezTo>
                    <a:cubicBezTo>
                      <a:pt x="111" y="268"/>
                      <a:pt x="105" y="252"/>
                      <a:pt x="105" y="233"/>
                    </a:cubicBezTo>
                    <a:cubicBezTo>
                      <a:pt x="152" y="233"/>
                      <a:pt x="152" y="233"/>
                      <a:pt x="152" y="233"/>
                    </a:cubicBezTo>
                    <a:cubicBezTo>
                      <a:pt x="153" y="243"/>
                      <a:pt x="155" y="250"/>
                      <a:pt x="158" y="254"/>
                    </a:cubicBezTo>
                    <a:cubicBezTo>
                      <a:pt x="167" y="265"/>
                      <a:pt x="203" y="263"/>
                      <a:pt x="212" y="256"/>
                    </a:cubicBezTo>
                    <a:cubicBezTo>
                      <a:pt x="220" y="251"/>
                      <a:pt x="221" y="237"/>
                      <a:pt x="213" y="231"/>
                    </a:cubicBezTo>
                    <a:cubicBezTo>
                      <a:pt x="195" y="216"/>
                      <a:pt x="150" y="220"/>
                      <a:pt x="123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3324" tIns="46663" rIns="93324" bIns="46663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42" name="Freeform 38"/>
              <p:cNvSpPr>
                <a:spLocks noEditPoints="1"/>
              </p:cNvSpPr>
              <p:nvPr/>
            </p:nvSpPr>
            <p:spPr bwMode="auto">
              <a:xfrm>
                <a:off x="5928340" y="836444"/>
                <a:ext cx="304799" cy="304566"/>
              </a:xfrm>
              <a:custGeom>
                <a:avLst/>
                <a:gdLst>
                  <a:gd name="T0" fmla="*/ 235 w 470"/>
                  <a:gd name="T1" fmla="*/ 57 h 470"/>
                  <a:gd name="T2" fmla="*/ 109 w 470"/>
                  <a:gd name="T3" fmla="*/ 109 h 470"/>
                  <a:gd name="T4" fmla="*/ 57 w 470"/>
                  <a:gd name="T5" fmla="*/ 235 h 470"/>
                  <a:gd name="T6" fmla="*/ 109 w 470"/>
                  <a:gd name="T7" fmla="*/ 361 h 470"/>
                  <a:gd name="T8" fmla="*/ 235 w 470"/>
                  <a:gd name="T9" fmla="*/ 413 h 470"/>
                  <a:gd name="T10" fmla="*/ 361 w 470"/>
                  <a:gd name="T11" fmla="*/ 361 h 470"/>
                  <a:gd name="T12" fmla="*/ 413 w 470"/>
                  <a:gd name="T13" fmla="*/ 235 h 470"/>
                  <a:gd name="T14" fmla="*/ 361 w 470"/>
                  <a:gd name="T15" fmla="*/ 109 h 470"/>
                  <a:gd name="T16" fmla="*/ 235 w 470"/>
                  <a:gd name="T17" fmla="*/ 57 h 470"/>
                  <a:gd name="T18" fmla="*/ 170 w 470"/>
                  <a:gd name="T19" fmla="*/ 228 h 470"/>
                  <a:gd name="T20" fmla="*/ 154 w 470"/>
                  <a:gd name="T21" fmla="*/ 191 h 470"/>
                  <a:gd name="T22" fmla="*/ 173 w 470"/>
                  <a:gd name="T23" fmla="*/ 149 h 470"/>
                  <a:gd name="T24" fmla="*/ 222 w 470"/>
                  <a:gd name="T25" fmla="*/ 132 h 470"/>
                  <a:gd name="T26" fmla="*/ 222 w 470"/>
                  <a:gd name="T27" fmla="*/ 114 h 470"/>
                  <a:gd name="T28" fmla="*/ 251 w 470"/>
                  <a:gd name="T29" fmla="*/ 114 h 470"/>
                  <a:gd name="T30" fmla="*/ 251 w 470"/>
                  <a:gd name="T31" fmla="*/ 132 h 470"/>
                  <a:gd name="T32" fmla="*/ 296 w 470"/>
                  <a:gd name="T33" fmla="*/ 148 h 470"/>
                  <a:gd name="T34" fmla="*/ 314 w 470"/>
                  <a:gd name="T35" fmla="*/ 190 h 470"/>
                  <a:gd name="T36" fmla="*/ 267 w 470"/>
                  <a:gd name="T37" fmla="*/ 190 h 470"/>
                  <a:gd name="T38" fmla="*/ 262 w 470"/>
                  <a:gd name="T39" fmla="*/ 173 h 470"/>
                  <a:gd name="T40" fmla="*/ 208 w 470"/>
                  <a:gd name="T41" fmla="*/ 171 h 470"/>
                  <a:gd name="T42" fmla="*/ 208 w 470"/>
                  <a:gd name="T43" fmla="*/ 196 h 470"/>
                  <a:gd name="T44" fmla="*/ 264 w 470"/>
                  <a:gd name="T45" fmla="*/ 212 h 470"/>
                  <a:gd name="T46" fmla="*/ 302 w 470"/>
                  <a:gd name="T47" fmla="*/ 231 h 470"/>
                  <a:gd name="T48" fmla="*/ 318 w 470"/>
                  <a:gd name="T49" fmla="*/ 271 h 470"/>
                  <a:gd name="T50" fmla="*/ 300 w 470"/>
                  <a:gd name="T51" fmla="*/ 314 h 470"/>
                  <a:gd name="T52" fmla="*/ 248 w 470"/>
                  <a:gd name="T53" fmla="*/ 333 h 470"/>
                  <a:gd name="T54" fmla="*/ 248 w 470"/>
                  <a:gd name="T55" fmla="*/ 355 h 470"/>
                  <a:gd name="T56" fmla="*/ 219 w 470"/>
                  <a:gd name="T57" fmla="*/ 355 h 470"/>
                  <a:gd name="T58" fmla="*/ 219 w 470"/>
                  <a:gd name="T59" fmla="*/ 333 h 470"/>
                  <a:gd name="T60" fmla="*/ 171 w 470"/>
                  <a:gd name="T61" fmla="*/ 313 h 470"/>
                  <a:gd name="T62" fmla="*/ 151 w 470"/>
                  <a:gd name="T63" fmla="*/ 266 h 470"/>
                  <a:gd name="T64" fmla="*/ 201 w 470"/>
                  <a:gd name="T65" fmla="*/ 266 h 470"/>
                  <a:gd name="T66" fmla="*/ 207 w 470"/>
                  <a:gd name="T67" fmla="*/ 288 h 470"/>
                  <a:gd name="T68" fmla="*/ 263 w 470"/>
                  <a:gd name="T69" fmla="*/ 290 h 470"/>
                  <a:gd name="T70" fmla="*/ 264 w 470"/>
                  <a:gd name="T71" fmla="*/ 264 h 470"/>
                  <a:gd name="T72" fmla="*/ 170 w 470"/>
                  <a:gd name="T73" fmla="*/ 228 h 470"/>
                  <a:gd name="T74" fmla="*/ 69 w 470"/>
                  <a:gd name="T75" fmla="*/ 69 h 470"/>
                  <a:gd name="T76" fmla="*/ 235 w 470"/>
                  <a:gd name="T77" fmla="*/ 0 h 470"/>
                  <a:gd name="T78" fmla="*/ 401 w 470"/>
                  <a:gd name="T79" fmla="*/ 69 h 470"/>
                  <a:gd name="T80" fmla="*/ 470 w 470"/>
                  <a:gd name="T81" fmla="*/ 235 h 470"/>
                  <a:gd name="T82" fmla="*/ 401 w 470"/>
                  <a:gd name="T83" fmla="*/ 401 h 470"/>
                  <a:gd name="T84" fmla="*/ 235 w 470"/>
                  <a:gd name="T85" fmla="*/ 470 h 470"/>
                  <a:gd name="T86" fmla="*/ 69 w 470"/>
                  <a:gd name="T87" fmla="*/ 401 h 470"/>
                  <a:gd name="T88" fmla="*/ 0 w 470"/>
                  <a:gd name="T89" fmla="*/ 235 h 470"/>
                  <a:gd name="T90" fmla="*/ 69 w 470"/>
                  <a:gd name="T91" fmla="*/ 69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0" h="470">
                    <a:moveTo>
                      <a:pt x="235" y="57"/>
                    </a:moveTo>
                    <a:cubicBezTo>
                      <a:pt x="186" y="57"/>
                      <a:pt x="141" y="77"/>
                      <a:pt x="109" y="109"/>
                    </a:cubicBezTo>
                    <a:cubicBezTo>
                      <a:pt x="77" y="141"/>
                      <a:pt x="57" y="186"/>
                      <a:pt x="57" y="235"/>
                    </a:cubicBezTo>
                    <a:cubicBezTo>
                      <a:pt x="57" y="284"/>
                      <a:pt x="77" y="328"/>
                      <a:pt x="109" y="361"/>
                    </a:cubicBezTo>
                    <a:cubicBezTo>
                      <a:pt x="141" y="393"/>
                      <a:pt x="186" y="413"/>
                      <a:pt x="235" y="413"/>
                    </a:cubicBezTo>
                    <a:cubicBezTo>
                      <a:pt x="284" y="413"/>
                      <a:pt x="328" y="393"/>
                      <a:pt x="361" y="361"/>
                    </a:cubicBezTo>
                    <a:cubicBezTo>
                      <a:pt x="393" y="328"/>
                      <a:pt x="413" y="284"/>
                      <a:pt x="413" y="235"/>
                    </a:cubicBezTo>
                    <a:cubicBezTo>
                      <a:pt x="413" y="186"/>
                      <a:pt x="393" y="141"/>
                      <a:pt x="361" y="109"/>
                    </a:cubicBezTo>
                    <a:cubicBezTo>
                      <a:pt x="328" y="77"/>
                      <a:pt x="284" y="57"/>
                      <a:pt x="235" y="57"/>
                    </a:cubicBezTo>
                    <a:close/>
                    <a:moveTo>
                      <a:pt x="170" y="228"/>
                    </a:moveTo>
                    <a:cubicBezTo>
                      <a:pt x="159" y="219"/>
                      <a:pt x="154" y="207"/>
                      <a:pt x="154" y="191"/>
                    </a:cubicBezTo>
                    <a:cubicBezTo>
                      <a:pt x="154" y="174"/>
                      <a:pt x="160" y="160"/>
                      <a:pt x="173" y="149"/>
                    </a:cubicBezTo>
                    <a:cubicBezTo>
                      <a:pt x="186" y="139"/>
                      <a:pt x="200" y="133"/>
                      <a:pt x="222" y="132"/>
                    </a:cubicBezTo>
                    <a:cubicBezTo>
                      <a:pt x="222" y="114"/>
                      <a:pt x="222" y="114"/>
                      <a:pt x="222" y="114"/>
                    </a:cubicBezTo>
                    <a:cubicBezTo>
                      <a:pt x="251" y="114"/>
                      <a:pt x="251" y="114"/>
                      <a:pt x="251" y="114"/>
                    </a:cubicBezTo>
                    <a:cubicBezTo>
                      <a:pt x="251" y="132"/>
                      <a:pt x="251" y="132"/>
                      <a:pt x="251" y="132"/>
                    </a:cubicBezTo>
                    <a:cubicBezTo>
                      <a:pt x="272" y="133"/>
                      <a:pt x="284" y="138"/>
                      <a:pt x="296" y="148"/>
                    </a:cubicBezTo>
                    <a:cubicBezTo>
                      <a:pt x="308" y="158"/>
                      <a:pt x="313" y="172"/>
                      <a:pt x="314" y="190"/>
                    </a:cubicBezTo>
                    <a:cubicBezTo>
                      <a:pt x="267" y="190"/>
                      <a:pt x="267" y="190"/>
                      <a:pt x="267" y="190"/>
                    </a:cubicBezTo>
                    <a:cubicBezTo>
                      <a:pt x="266" y="182"/>
                      <a:pt x="265" y="177"/>
                      <a:pt x="262" y="173"/>
                    </a:cubicBezTo>
                    <a:cubicBezTo>
                      <a:pt x="254" y="164"/>
                      <a:pt x="218" y="164"/>
                      <a:pt x="208" y="171"/>
                    </a:cubicBezTo>
                    <a:cubicBezTo>
                      <a:pt x="201" y="177"/>
                      <a:pt x="200" y="190"/>
                      <a:pt x="208" y="196"/>
                    </a:cubicBezTo>
                    <a:cubicBezTo>
                      <a:pt x="217" y="203"/>
                      <a:pt x="250" y="208"/>
                      <a:pt x="264" y="212"/>
                    </a:cubicBezTo>
                    <a:cubicBezTo>
                      <a:pt x="281" y="218"/>
                      <a:pt x="294" y="224"/>
                      <a:pt x="302" y="231"/>
                    </a:cubicBezTo>
                    <a:cubicBezTo>
                      <a:pt x="313" y="241"/>
                      <a:pt x="318" y="254"/>
                      <a:pt x="318" y="271"/>
                    </a:cubicBezTo>
                    <a:cubicBezTo>
                      <a:pt x="319" y="290"/>
                      <a:pt x="312" y="304"/>
                      <a:pt x="300" y="314"/>
                    </a:cubicBezTo>
                    <a:cubicBezTo>
                      <a:pt x="288" y="325"/>
                      <a:pt x="272" y="332"/>
                      <a:pt x="248" y="333"/>
                    </a:cubicBezTo>
                    <a:cubicBezTo>
                      <a:pt x="248" y="355"/>
                      <a:pt x="248" y="355"/>
                      <a:pt x="248" y="355"/>
                    </a:cubicBezTo>
                    <a:cubicBezTo>
                      <a:pt x="219" y="355"/>
                      <a:pt x="219" y="355"/>
                      <a:pt x="219" y="355"/>
                    </a:cubicBezTo>
                    <a:cubicBezTo>
                      <a:pt x="219" y="333"/>
                      <a:pt x="219" y="333"/>
                      <a:pt x="219" y="333"/>
                    </a:cubicBezTo>
                    <a:cubicBezTo>
                      <a:pt x="196" y="333"/>
                      <a:pt x="183" y="325"/>
                      <a:pt x="171" y="313"/>
                    </a:cubicBezTo>
                    <a:cubicBezTo>
                      <a:pt x="158" y="302"/>
                      <a:pt x="151" y="286"/>
                      <a:pt x="151" y="266"/>
                    </a:cubicBezTo>
                    <a:cubicBezTo>
                      <a:pt x="201" y="266"/>
                      <a:pt x="201" y="266"/>
                      <a:pt x="201" y="266"/>
                    </a:cubicBezTo>
                    <a:cubicBezTo>
                      <a:pt x="202" y="276"/>
                      <a:pt x="204" y="283"/>
                      <a:pt x="207" y="288"/>
                    </a:cubicBezTo>
                    <a:cubicBezTo>
                      <a:pt x="216" y="299"/>
                      <a:pt x="254" y="297"/>
                      <a:pt x="263" y="290"/>
                    </a:cubicBezTo>
                    <a:cubicBezTo>
                      <a:pt x="272" y="284"/>
                      <a:pt x="272" y="271"/>
                      <a:pt x="264" y="264"/>
                    </a:cubicBezTo>
                    <a:cubicBezTo>
                      <a:pt x="245" y="249"/>
                      <a:pt x="198" y="252"/>
                      <a:pt x="170" y="228"/>
                    </a:cubicBezTo>
                    <a:close/>
                    <a:moveTo>
                      <a:pt x="69" y="69"/>
                    </a:moveTo>
                    <a:cubicBezTo>
                      <a:pt x="111" y="26"/>
                      <a:pt x="170" y="0"/>
                      <a:pt x="235" y="0"/>
                    </a:cubicBezTo>
                    <a:cubicBezTo>
                      <a:pt x="300" y="0"/>
                      <a:pt x="359" y="26"/>
                      <a:pt x="401" y="69"/>
                    </a:cubicBezTo>
                    <a:cubicBezTo>
                      <a:pt x="444" y="111"/>
                      <a:pt x="470" y="170"/>
                      <a:pt x="470" y="235"/>
                    </a:cubicBezTo>
                    <a:cubicBezTo>
                      <a:pt x="470" y="300"/>
                      <a:pt x="444" y="359"/>
                      <a:pt x="401" y="401"/>
                    </a:cubicBezTo>
                    <a:cubicBezTo>
                      <a:pt x="359" y="444"/>
                      <a:pt x="300" y="470"/>
                      <a:pt x="235" y="470"/>
                    </a:cubicBezTo>
                    <a:cubicBezTo>
                      <a:pt x="170" y="470"/>
                      <a:pt x="111" y="444"/>
                      <a:pt x="69" y="401"/>
                    </a:cubicBezTo>
                    <a:cubicBezTo>
                      <a:pt x="26" y="359"/>
                      <a:pt x="0" y="300"/>
                      <a:pt x="0" y="235"/>
                    </a:cubicBezTo>
                    <a:cubicBezTo>
                      <a:pt x="0" y="170"/>
                      <a:pt x="26" y="111"/>
                      <a:pt x="6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3324" tIns="46663" rIns="93324" bIns="46663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6222251" y="2378535"/>
              <a:ext cx="582846" cy="637288"/>
              <a:chOff x="1270431" y="3469740"/>
              <a:chExt cx="229831" cy="251299"/>
            </a:xfrm>
          </p:grpSpPr>
          <p:sp>
            <p:nvSpPr>
              <p:cNvPr id="44" name="Freeform 665"/>
              <p:cNvSpPr/>
              <p:nvPr/>
            </p:nvSpPr>
            <p:spPr bwMode="auto">
              <a:xfrm>
                <a:off x="1270431" y="3469740"/>
                <a:ext cx="229831" cy="177458"/>
              </a:xfrm>
              <a:custGeom>
                <a:avLst/>
                <a:gdLst>
                  <a:gd name="T0" fmla="*/ 179 w 193"/>
                  <a:gd name="T1" fmla="*/ 54 h 149"/>
                  <a:gd name="T2" fmla="*/ 193 w 193"/>
                  <a:gd name="T3" fmla="*/ 0 h 149"/>
                  <a:gd name="T4" fmla="*/ 138 w 193"/>
                  <a:gd name="T5" fmla="*/ 13 h 149"/>
                  <a:gd name="T6" fmla="*/ 152 w 193"/>
                  <a:gd name="T7" fmla="*/ 27 h 149"/>
                  <a:gd name="T8" fmla="*/ 99 w 193"/>
                  <a:gd name="T9" fmla="*/ 79 h 149"/>
                  <a:gd name="T10" fmla="*/ 77 w 193"/>
                  <a:gd name="T11" fmla="*/ 57 h 149"/>
                  <a:gd name="T12" fmla="*/ 0 w 193"/>
                  <a:gd name="T13" fmla="*/ 134 h 149"/>
                  <a:gd name="T14" fmla="*/ 15 w 193"/>
                  <a:gd name="T15" fmla="*/ 149 h 149"/>
                  <a:gd name="T16" fmla="*/ 15 w 193"/>
                  <a:gd name="T17" fmla="*/ 149 h 149"/>
                  <a:gd name="T18" fmla="*/ 77 w 193"/>
                  <a:gd name="T19" fmla="*/ 87 h 149"/>
                  <a:gd name="T20" fmla="*/ 99 w 193"/>
                  <a:gd name="T21" fmla="*/ 108 h 149"/>
                  <a:gd name="T22" fmla="*/ 167 w 193"/>
                  <a:gd name="T23" fmla="*/ 41 h 149"/>
                  <a:gd name="T24" fmla="*/ 179 w 193"/>
                  <a:gd name="T25" fmla="*/ 5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49">
                    <a:moveTo>
                      <a:pt x="179" y="54"/>
                    </a:moveTo>
                    <a:lnTo>
                      <a:pt x="193" y="0"/>
                    </a:lnTo>
                    <a:lnTo>
                      <a:pt x="138" y="13"/>
                    </a:lnTo>
                    <a:lnTo>
                      <a:pt x="152" y="27"/>
                    </a:lnTo>
                    <a:lnTo>
                      <a:pt x="99" y="79"/>
                    </a:lnTo>
                    <a:lnTo>
                      <a:pt x="77" y="57"/>
                    </a:lnTo>
                    <a:lnTo>
                      <a:pt x="0" y="134"/>
                    </a:lnTo>
                    <a:lnTo>
                      <a:pt x="15" y="149"/>
                    </a:lnTo>
                    <a:lnTo>
                      <a:pt x="15" y="149"/>
                    </a:lnTo>
                    <a:lnTo>
                      <a:pt x="77" y="87"/>
                    </a:lnTo>
                    <a:lnTo>
                      <a:pt x="99" y="108"/>
                    </a:lnTo>
                    <a:lnTo>
                      <a:pt x="167" y="41"/>
                    </a:lnTo>
                    <a:lnTo>
                      <a:pt x="179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3324" tIns="46663" rIns="93324" bIns="46663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45" name="Rectangle 666"/>
              <p:cNvSpPr>
                <a:spLocks noChangeArrowheads="1"/>
              </p:cNvSpPr>
              <p:nvPr/>
            </p:nvSpPr>
            <p:spPr bwMode="auto">
              <a:xfrm>
                <a:off x="1290676" y="3660298"/>
                <a:ext cx="33343" cy="6074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3324" tIns="46663" rIns="93324" bIns="46663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46" name="Rectangle 667"/>
              <p:cNvSpPr>
                <a:spLocks noChangeArrowheads="1"/>
              </p:cNvSpPr>
              <p:nvPr/>
            </p:nvSpPr>
            <p:spPr bwMode="auto">
              <a:xfrm>
                <a:off x="1345454" y="3630522"/>
                <a:ext cx="33343" cy="9051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3324" tIns="46663" rIns="93324" bIns="46663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47" name="Rectangle 668"/>
              <p:cNvSpPr>
                <a:spLocks noChangeArrowheads="1"/>
              </p:cNvSpPr>
              <p:nvPr/>
            </p:nvSpPr>
            <p:spPr bwMode="auto">
              <a:xfrm>
                <a:off x="1401423" y="3600748"/>
                <a:ext cx="33343" cy="12029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3324" tIns="46663" rIns="93324" bIns="46663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48" name="Rectangle 669"/>
              <p:cNvSpPr>
                <a:spLocks noChangeArrowheads="1"/>
              </p:cNvSpPr>
              <p:nvPr/>
            </p:nvSpPr>
            <p:spPr bwMode="auto">
              <a:xfrm>
                <a:off x="1456200" y="3570974"/>
                <a:ext cx="33343" cy="15006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3324" tIns="46663" rIns="93324" bIns="46663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2748488" y="3435528"/>
              <a:ext cx="6095520" cy="89255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600" b="1" dirty="0">
                  <a:latin typeface="微软雅黑"/>
                  <a:ea typeface="微软雅黑"/>
                </a:rPr>
                <a:t>管理</a:t>
              </a:r>
              <a:endParaRPr lang="en-US" altLang="zh-CN" sz="2600" b="1" dirty="0">
                <a:latin typeface="微软雅黑"/>
                <a:ea typeface="微软雅黑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600" b="1" dirty="0">
                  <a:latin typeface="微软雅黑"/>
                  <a:ea typeface="微软雅黑"/>
                </a:rPr>
                <a:t>六要素</a:t>
              </a:r>
            </a:p>
          </p:txBody>
        </p:sp>
      </p:grpSp>
      <p:sp>
        <p:nvSpPr>
          <p:cNvPr id="54" name="Rectangle 1028"/>
          <p:cNvSpPr>
            <a:spLocks noChangeArrowheads="1"/>
          </p:cNvSpPr>
          <p:nvPr/>
        </p:nvSpPr>
        <p:spPr bwMode="auto">
          <a:xfrm>
            <a:off x="1077595" y="1312069"/>
            <a:ext cx="5351780" cy="3769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90204" pitchFamily="34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prstClr val="black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zh-CN" altLang="en-US" sz="2000" b="1">
                <a:solidFill>
                  <a:srgbClr val="0040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" panose="020B0500000000000000" charset="-122"/>
              </a:rPr>
              <a:t>主管</a:t>
            </a:r>
            <a:r>
              <a:rPr lang="en-US" altLang="zh-CN" sz="2000" b="1">
                <a:solidFill>
                  <a:srgbClr val="0040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" panose="020B0500000000000000" charset="-122"/>
              </a:rPr>
              <a:t>/</a:t>
            </a:r>
            <a:r>
              <a:rPr lang="zh-CN" altLang="en-US" sz="2000" b="1">
                <a:solidFill>
                  <a:srgbClr val="0040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" panose="020B0500000000000000" charset="-122"/>
              </a:rPr>
              <a:t>经理管什么？</a:t>
            </a:r>
            <a:endParaRPr lang="en-US" altLang="zh-CN" sz="2000" b="1">
              <a:solidFill>
                <a:srgbClr val="0040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" panose="020B0500000000000000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prstClr val="black"/>
              </a:buClr>
              <a:buSzPct val="75000"/>
              <a:buFont typeface="Wingdings" panose="05000000000000000000" pitchFamily="2" charset="2"/>
              <a:buNone/>
              <a:defRPr/>
            </a:pPr>
            <a:endParaRPr lang="en-US" sz="1200">
              <a:solidFill>
                <a:srgbClr val="0040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" panose="020B0500000000000000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prstClr val="black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sz="20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</a:rPr>
              <a:t>对象：人、财、物、设备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prstClr val="black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sz="20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</a:rPr>
              <a:t>任务：</a:t>
            </a:r>
            <a:r>
              <a:rPr lang="zh-CN" altLang="en-US" sz="20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</a:rPr>
              <a:t>项目数量</a:t>
            </a:r>
            <a:r>
              <a:rPr sz="20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</a:rPr>
              <a:t>、质量、交付期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prstClr val="black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zh-CN" altLang="en-US" sz="20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</a:rPr>
              <a:t>目标：</a:t>
            </a:r>
            <a:r>
              <a:rPr sz="20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</a:rPr>
              <a:t>确保安全、完成任务、降低成本</a:t>
            </a:r>
            <a:endParaRPr lang="en-US" sz="200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prstClr val="black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en-US" sz="20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</a:rPr>
              <a:t>          </a:t>
            </a:r>
            <a:r>
              <a:rPr sz="20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</a:rPr>
              <a:t>提高效率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prstClr val="black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sz="20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</a:rPr>
              <a:t>加强</a:t>
            </a:r>
            <a:r>
              <a:rPr lang="zh-CN" altLang="en-US" sz="20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</a:rPr>
              <a:t>团队</a:t>
            </a:r>
            <a:r>
              <a:rPr sz="20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</a:rPr>
              <a:t>建设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956310" y="1384300"/>
            <a:ext cx="10905490" cy="74485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1143000" y="1600200"/>
            <a:ext cx="10532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职位概要：负责管理范围内安服项目管理、人员管理，严格执行项目交付质量标准，对项目质量负责。</a:t>
            </a: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1029335" y="2463800"/>
            <a:ext cx="7232650" cy="4093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Medium" panose="02000000000000000000" charset="-122"/>
                <a:ea typeface="Heiti TC Medium" panose="02000000000000000000" charset="-122"/>
                <a:cs typeface="+mn-cs"/>
              </a:rPr>
              <a:t>岗位职责：</a:t>
            </a: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iti TC Light" panose="02000000000000000000" charset="-122"/>
              <a:ea typeface="Heiti TC Light" panose="02000000000000000000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◆开展项目进度盘点会议，把控所辖各个项目的进展状况；</a:t>
            </a: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◆保证所辖项目人员日常工作顺利开展，指导并协助完成公司内部各种流程；</a:t>
            </a: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◆解决驻场人员项目实施过程中的疑难问题；</a:t>
            </a: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◆对驻场人员进场/撤场质量进行严格把控；</a:t>
            </a: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◆处理人员替换、项目投诉等问题；</a:t>
            </a: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◆团队内部人员管理和梯队建设，人员激励、考核、优化、调整以及新入职人员的团队融入；</a:t>
            </a: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◆完成上级领导安排的其他工作。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877300" y="2667000"/>
            <a:ext cx="2945130" cy="382968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E01EE5D-26FB-46D5-A381-ECFB35BF1D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E593EDD7-2479-52F8-03CF-159E51CCA967}"/>
              </a:ext>
            </a:extLst>
          </p:cNvPr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二、</a:t>
            </a: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前台交付主管岗位职责及任职要求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33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932815" y="1456055"/>
            <a:ext cx="1099248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任职资格: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1.首要条件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◆文化认同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及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品行：认可公司文化和核心价值观。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iti TC Light" panose="02000000000000000000" charset="-122"/>
              <a:ea typeface="Heiti TC Light" panose="02000000000000000000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2.基本资格标准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◆教育背景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及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工作经验。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iti TC Light" panose="02000000000000000000" charset="-122"/>
              <a:ea typeface="Heiti TC Light" panose="02000000000000000000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3.核心资格标准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◆知识技能：具备良好的网络安全行业安全服务技术，具备项目管理知识，具备优秀的文档编写能力。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◆专业资格认证：至少拥有一个以上安全行业技能证书，若管理能力或技术能力特别突出，可适当放宽。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◆综合能力：具备较强的团队管理能力，较好的沟通能力和技巧，较强的项目责任意识和压力承担能力。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◆个人素质：具备良好的职业素养，具备优秀的领导力及逻辑思考能力，在团队中能起表率作用。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932815" y="1976755"/>
            <a:ext cx="5307330" cy="77597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1220" y="1456055"/>
            <a:ext cx="4576445" cy="308864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E01EE5D-26FB-46D5-A381-ECFB35BF1D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5B3FC75B-8EC9-9E91-6109-F514AA17B6D9}"/>
              </a:ext>
            </a:extLst>
          </p:cNvPr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二、</a:t>
            </a: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前台交付主管岗位职责及任职要求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52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E01EE5D-26FB-46D5-A381-ECFB35BF1D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01495" y="670560"/>
            <a:ext cx="9098280" cy="6359525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3AC8E383-86F5-99FC-5167-EC3E70D6142F}"/>
              </a:ext>
            </a:extLst>
          </p:cNvPr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二、</a:t>
            </a: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前台交付主管的任务详解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57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956310" y="1384300"/>
            <a:ext cx="10905490" cy="744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1143000" y="1600200"/>
            <a:ext cx="10532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职位概要：完成大区分解到区域的年度项目交付任务，做好内部团队建设和人员培养。</a:t>
            </a: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1029335" y="2463800"/>
            <a:ext cx="7232650" cy="4093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Medium" panose="02000000000000000000" charset="-122"/>
                <a:ea typeface="Heiti TC Medium" panose="02000000000000000000" charset="-122"/>
                <a:cs typeface="+mn-cs"/>
              </a:rPr>
              <a:t>岗位职责：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iti TC Light" panose="02000000000000000000" charset="-122"/>
              <a:ea typeface="Heiti TC Light" panose="02000000000000000000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◆承接区域内的客户商机，保证项目按时按质交付；</a:t>
            </a: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◆熟悉区域所有的项目、客户情况，根据项目和客户特点做好项目实施服务，把控项目服务过程、项目质量、项目风险及项目成本，保障客户满意度；</a:t>
            </a: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◆及时有效解决项目交付过程中的疑难问题；</a:t>
            </a: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◆设定各小组工作计划，做好主管工作辅导及考核奖惩，提高主管人员管理能力；</a:t>
            </a: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◆及时宣贯公司各项管理制度，确保政策准确触达一线驻场人员；</a:t>
            </a: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◆与主管一起做好内部团队建设和人员培养；</a:t>
            </a: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◆做好跨部门横向沟通和商务沟通；</a:t>
            </a: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◆完成上级领导安排的其他工作。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724265" y="2511425"/>
            <a:ext cx="3137535" cy="390398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E01EE5D-26FB-46D5-A381-ECFB35BF1D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C8C6A350-B385-BF62-4311-E0749D190AFF}"/>
              </a:ext>
            </a:extLst>
          </p:cNvPr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三、</a:t>
            </a: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前台交付经理岗位职责及任职要求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09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66A44-04C7-4C8A-E53E-05CBCD1FD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E73F44-1A34-E3E2-B835-3788F3B56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425" y="1793746"/>
            <a:ext cx="3309900" cy="3309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7528686-A387-FDFF-9C78-9A2A3EDF81F6}"/>
              </a:ext>
            </a:extLst>
          </p:cNvPr>
          <p:cNvSpPr txBox="1"/>
          <p:nvPr/>
        </p:nvSpPr>
        <p:spPr>
          <a:xfrm>
            <a:off x="3621063" y="1302777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签到二维码</a:t>
            </a:r>
          </a:p>
        </p:txBody>
      </p:sp>
    </p:spTree>
    <p:extLst>
      <p:ext uri="{BB962C8B-B14F-4D97-AF65-F5344CB8AC3E}">
        <p14:creationId xmlns:p14="http://schemas.microsoft.com/office/powerpoint/2010/main" val="256908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12800" y="952029"/>
            <a:ext cx="10992485" cy="611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任职资格: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1.首要条件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◆文化认同：认可公司文化和核心价值观。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◆品行：勤勉尽责，勇于担当，品行端正，遵守公司各项规章制度，团队威信高。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2.基本资格标准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◆教育背景:网络安全、计算机等相关专业，大专及以上学历。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◆工作经验:3年以上安服项目管理经验，1年以上团队管理经验。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3.核心资格标准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◆知识技能：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(1)了解行业发展，熟悉网络安全架构，网络安全专业技能水平优秀；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(2)具备项目管理知识与经验，熟悉项目进度、质量、风险、成本管理；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(3)具备优秀的文档编写能力。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◆专业资格认证：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至少拥有一个以上安全行业技能证书，若管理能力或技术能力特别突出，可适当放宽。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◆综合能力：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(1)具备较强的沟通协调能力，能够做好横向沟通与商务沟通，有效完成项目交付和运营；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(2)具备较强的独立解决问题的能力，能够及时解决项目中的各类问题，确保项目交付质量；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(3)具备较强的风险预见、风险控制能力以及项目成本把控能力；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(4)具备较强的团队规划和管理能力，做好人员优胜劣汰，打造团队凝聚力、提高团队士气。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◆个人素质：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具备良好的职业素养，具备优秀的统筹协调能力、抗压力及学习能力。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E01EE5D-26FB-46D5-A381-ECFB35BF1D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D4C9A9A5-FF5A-5661-C4C4-59B96E658758}"/>
              </a:ext>
            </a:extLst>
          </p:cNvPr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三、</a:t>
            </a: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前台交付经理岗位职责及任职要求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35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E01EE5D-26FB-46D5-A381-ECFB35BF1D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56767" y="700572"/>
            <a:ext cx="4829696" cy="61955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5319" y="1312069"/>
            <a:ext cx="4977566" cy="4780884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02B8AC18-8E3B-03E5-83D6-1229D4940D84}"/>
              </a:ext>
            </a:extLst>
          </p:cNvPr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三、</a:t>
            </a: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前台交付经理的任务详解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50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四、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中台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主管岗位职责及任职要求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" name="圆角矩形 11">
            <a:extLst>
              <a:ext uri="{FF2B5EF4-FFF2-40B4-BE49-F238E27FC236}">
                <a16:creationId xmlns:a16="http://schemas.microsoft.com/office/drawing/2014/main" id="{B13CB2E0-3D6A-BF9C-BEA7-115E83845A2A}"/>
              </a:ext>
            </a:extLst>
          </p:cNvPr>
          <p:cNvSpPr/>
          <p:nvPr/>
        </p:nvSpPr>
        <p:spPr>
          <a:xfrm>
            <a:off x="956310" y="1384300"/>
            <a:ext cx="10905490" cy="744855"/>
          </a:xfrm>
          <a:prstGeom prst="roundRect">
            <a:avLst/>
          </a:prstGeom>
          <a:solidFill>
            <a:srgbClr val="CCECFF"/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E9AA37-A50A-E173-28D3-F8906B96049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43000" y="1600200"/>
            <a:ext cx="10532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职位概要：负责前台长短期项目人员供给，各项目保障支撑以及团队管理等工作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5CB44C-529A-3869-0787-AABD2890614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29335" y="2463800"/>
            <a:ext cx="7232650" cy="4093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Medium" panose="02000000000000000000" charset="-122"/>
                <a:ea typeface="Heiti TC Medium" panose="02000000000000000000" charset="-122"/>
                <a:cs typeface="+mn-cs"/>
              </a:rPr>
              <a:t>岗位职责：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iti TC Light" panose="02000000000000000000" charset="-122"/>
              <a:ea typeface="Heiti TC Light" panose="02000000000000000000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◆负责前台长短期项目需求，协调供给适配的人员，保障项目承接率不低于</a:t>
            </a:r>
            <a:r>
              <a:rPr kumimoji="0" lang="en-US" altLang="zh-CN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95%</a:t>
            </a: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；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◆负责国护或重大节日保障等项目实施；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◆负责内部脚本开发及维护</a:t>
            </a:r>
            <a:r>
              <a:rPr kumimoji="0" lang="en-US" altLang="zh-CN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/</a:t>
            </a: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知识库技术内容维护；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◆负责团队管理，根据人员能力，合理分配工作任务，保证按时按质完成任务；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◆做好团队人员激励、考核、优化、调整以及新入职人员的团队融入，定期进行技术赋能；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◆负责转行业人员相关方向培养；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◆完成上级领导安排的其他工作。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17631E-5E35-3DC8-9AE6-5E21F43A00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60415" y="2463800"/>
            <a:ext cx="2945130" cy="382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B0931-C3EA-4F2D-9A8D-B8C866F55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>
            <a:extLst>
              <a:ext uri="{FF2B5EF4-FFF2-40B4-BE49-F238E27FC236}">
                <a16:creationId xmlns:a16="http://schemas.microsoft.com/office/drawing/2014/main" id="{0F7C99D1-B20D-C058-5C4B-D988788E92E1}"/>
              </a:ext>
            </a:extLst>
          </p:cNvPr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四、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中台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主管岗位职责及任职要求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25FB44-9026-DDE3-5AEC-4A9CFAD4C602}"/>
              </a:ext>
            </a:extLst>
          </p:cNvPr>
          <p:cNvSpPr txBox="1"/>
          <p:nvPr/>
        </p:nvSpPr>
        <p:spPr>
          <a:xfrm>
            <a:off x="1815465" y="1096045"/>
            <a:ext cx="4286250" cy="1618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任职要求：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仿宋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1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、资历要求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（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1）专科及以上学历。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2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）一年以上安全工作经验。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E6309D-AC59-3D89-DE13-C8E75E1193F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15465" y="2762543"/>
            <a:ext cx="9798050" cy="291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2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、任职要求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）主管岗应对本岗位工作技能熟练、专业知识掌握相对全面，对公司业务或行业具有一定的了解。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2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）具有良好的网络安全渗透技术，掌握网络安全行业专业理论知识，了解渗透最新技术动态。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3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）中台主管岗侧重技术要求，需了解内外网、移动端及API渗透，熟悉外网打点、内网横向、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  <a:sym typeface="+mn-ea"/>
              </a:rPr>
              <a:t>安全运营体系建设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等攻防技术。掌握Python/Java/GO/C++其中一门语言。1年以上渗透/攻防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/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运营工作经历。至少拥有1个安全行业技术证书，若管理能力及行业技术能力符合要求，证书要求可放宽。（CISP/CISP-PTE/CISP-DSG/PMP）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4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）应具备优秀的执行能力和职业化素养，抗压力强，内驱力强，主动性强，学习能力强。</a:t>
            </a:r>
          </a:p>
        </p:txBody>
      </p:sp>
    </p:spTree>
    <p:extLst>
      <p:ext uri="{BB962C8B-B14F-4D97-AF65-F5344CB8AC3E}">
        <p14:creationId xmlns:p14="http://schemas.microsoft.com/office/powerpoint/2010/main" val="262946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66E75-DFB4-42B4-D55C-6B0DA959F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>
            <a:extLst>
              <a:ext uri="{FF2B5EF4-FFF2-40B4-BE49-F238E27FC236}">
                <a16:creationId xmlns:a16="http://schemas.microsoft.com/office/drawing/2014/main" id="{313BE539-2161-AF23-4376-0F89E4544333}"/>
              </a:ext>
            </a:extLst>
          </p:cNvPr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五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、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中台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经理岗位职责及任职要求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" name="圆角矩形 11">
            <a:extLst>
              <a:ext uri="{FF2B5EF4-FFF2-40B4-BE49-F238E27FC236}">
                <a16:creationId xmlns:a16="http://schemas.microsoft.com/office/drawing/2014/main" id="{0A862136-E0CE-92CB-A214-568732493C2C}"/>
              </a:ext>
            </a:extLst>
          </p:cNvPr>
          <p:cNvSpPr/>
          <p:nvPr/>
        </p:nvSpPr>
        <p:spPr>
          <a:xfrm>
            <a:off x="956310" y="1384300"/>
            <a:ext cx="10905490" cy="744855"/>
          </a:xfrm>
          <a:prstGeom prst="roundRect">
            <a:avLst/>
          </a:prstGeom>
          <a:solidFill>
            <a:srgbClr val="CCECFF"/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678630-49FD-0B52-C3C8-69F300BBA16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43000" y="1600200"/>
            <a:ext cx="10532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职位概要：负责前台长短期项目人员供给，中台各项管理体系在团队内部落地，团队成本把控等工作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D3185C1-AB03-3D52-FF68-5BE96BFE8A4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29335" y="2463800"/>
            <a:ext cx="7232650" cy="4093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Medium" panose="02000000000000000000" charset="-122"/>
                <a:ea typeface="Heiti TC Medium" panose="02000000000000000000" charset="-122"/>
                <a:cs typeface="+mn-cs"/>
              </a:rPr>
              <a:t>岗位职责：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iti TC Light" panose="02000000000000000000" charset="-122"/>
              <a:ea typeface="Heiti TC Light" panose="02000000000000000000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◆负责前台长短期项目需求，协调供给适配的人员，保障项目承接率不低于</a:t>
            </a:r>
            <a:r>
              <a:rPr kumimoji="0" lang="en-US" altLang="zh-CN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95%</a:t>
            </a: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；</a:t>
            </a: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◆负责推进中台各项管理体系、培养体系、制度规范等在团队内部落地；</a:t>
            </a: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◆根据内部各小组的能力情况，合理分配各小组的业绩目标；</a:t>
            </a: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◆带领主管制定工作计划，跟进计划执行、把控过程进度、应对解决各种突发事件及困难挑战、及时纠偏，保证各个时间节点的任务达成；</a:t>
            </a: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◆对下级主管进行考核奖惩，与主管一起做好团队建设和人员培养，把控团队成本；</a:t>
            </a: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◆负责转行业人员相关培训；</a:t>
            </a: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◆完成上级领导安排的其他工作。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ACD2B8-F693-BA8B-BE88-AE668D589E0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91880" y="2499535"/>
            <a:ext cx="3137535" cy="39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6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五、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中台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经理岗位职责及任职要求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815465" y="1312069"/>
            <a:ext cx="8646358" cy="1618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任职要求：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仿宋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1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、资历要求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）专科及以上学历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2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）3年以上安全工作经历1年团队管理经验（能力优秀者，可适当放宽要求）</a:t>
            </a: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815465" y="3009429"/>
            <a:ext cx="10302542" cy="217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2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、任职要求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（</a:t>
            </a:r>
            <a:r>
              <a:rPr lang="en-US" altLang="zh-CN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1</a:t>
            </a:r>
            <a:r>
              <a:rPr lang="zh-CN" altLang="en-US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）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具备良好的本岗位专业能力和实操经验，能够专业实操方面给予他人指导。工作计划和落地执行能力较好。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2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）技术管理岗应具备良好的网络安全渗透技术，了解内外网、移动端及API渗透、安全运营体系建设。掌握网络安全行业专业理论知识，了解渗透最新技术动态，具备至少一年渗透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/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运营长期驻场经验。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3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）项目管理岗应对网安行业具备一定的了解，熟悉客户要求和项目特点，能够很好协助驻场员工解决项目问题。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4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）具备良好的主动积极性、抗压力、内驱力和学习力。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仿宋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81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3AD1B5"/>
            </a:gs>
            <a:gs pos="72000">
              <a:srgbClr val="008AD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57" b="40673"/>
          <a:stretch>
            <a:fillRect/>
          </a:stretch>
        </p:blipFill>
        <p:spPr>
          <a:xfrm>
            <a:off x="3926875" y="3062925"/>
            <a:ext cx="8928992" cy="42909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57" b="40673"/>
          <a:stretch>
            <a:fillRect/>
          </a:stretch>
        </p:blipFill>
        <p:spPr>
          <a:xfrm rot="10800000">
            <a:off x="-123353" y="-16445"/>
            <a:ext cx="8928992" cy="4290960"/>
          </a:xfrm>
          <a:prstGeom prst="rect">
            <a:avLst/>
          </a:prstGeom>
        </p:spPr>
      </p:pic>
      <p:sp>
        <p:nvSpPr>
          <p:cNvPr id="2050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34334" y="1717097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985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Arial" panose="020B0604020202090204" pitchFamily="34" charset="0"/>
              </a:rPr>
              <a:t>02</a:t>
            </a:r>
            <a:endParaRPr lang="zh-CN" altLang="en-US" sz="20985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Arial" panose="020B0604020202090204" pitchFamily="34" charset="0"/>
            </a:endParaRPr>
          </a:p>
        </p:txBody>
      </p:sp>
      <p:cxnSp>
        <p:nvCxnSpPr>
          <p:cNvPr id="7" name="直接连接符 6"/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5765771" y="3378097"/>
            <a:ext cx="4768060" cy="0"/>
          </a:xfrm>
          <a:prstGeom prst="line">
            <a:avLst/>
          </a:prstGeom>
          <a:ln w="127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文本框 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18391" y="3085934"/>
            <a:ext cx="3466906" cy="584327"/>
          </a:xfrm>
          <a:prstGeom prst="rect">
            <a:avLst/>
          </a:prstGeom>
          <a:solidFill>
            <a:srgbClr val="34C7BA"/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795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Arial" panose="020B0604020202090204" pitchFamily="34" charset="0"/>
              </a:rPr>
              <a:t>章节 </a:t>
            </a:r>
            <a:r>
              <a:rPr lang="en-US" altLang="zh-CN" sz="3795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Arial" panose="020B0604020202090204" pitchFamily="34" charset="0"/>
              </a:rPr>
              <a:t>PART</a:t>
            </a:r>
            <a:endParaRPr lang="zh-CN" altLang="en-US" sz="3795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Arial" panose="020B060402020209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65770" y="2510267"/>
            <a:ext cx="5558645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54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新员工融入管理</a:t>
            </a:r>
            <a:endParaRPr lang="zh-CN" altLang="en-US" sz="54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743" y="484013"/>
            <a:ext cx="2644714" cy="55514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052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1" indent="0"/>
            <a:r>
              <a:rPr lang="zh-CN" altLang="en-US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一、团队的定义</a:t>
            </a:r>
            <a:endParaRPr lang="zh-CN" altLang="en-US" sz="2400" dirty="0">
              <a:solidFill>
                <a:schemeClr val="tx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4" name="Docer Falling Dust PPT demo 1"/>
          <p:cNvSpPr/>
          <p:nvPr/>
        </p:nvSpPr>
        <p:spPr>
          <a:xfrm>
            <a:off x="1028775" y="3997177"/>
            <a:ext cx="1080119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black"/>
                </a:solidFill>
                <a:latin typeface="Arial" panose="020B0604020202090204" pitchFamily="34" charset="0"/>
                <a:ea typeface="微软雅黑"/>
                <a:sym typeface="Arial" panose="020B0604020202090204" pitchFamily="34" charset="0"/>
              </a:rPr>
              <a:t>       一个组织在特定的可操作范围内，为实现特定目标而建立的相互合作、一致努力的由若干成员组成的共同体。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0070C0"/>
                </a:solidFill>
                <a:latin typeface="Arial" panose="020B0604020202090204" pitchFamily="34" charset="0"/>
                <a:ea typeface="微软雅黑"/>
                <a:sym typeface="Arial" panose="020B0604020202090204" pitchFamily="34" charset="0"/>
              </a:rPr>
              <a:t>       两个或两个以上、相互依赖的、承诺共同</a:t>
            </a:r>
            <a:r>
              <a:rPr lang="zh-CN" altLang="en-US" dirty="0">
                <a:solidFill>
                  <a:prstClr val="black"/>
                </a:solidFill>
                <a:latin typeface="Arial" panose="020B0604020202090204" pitchFamily="34" charset="0"/>
                <a:ea typeface="微软雅黑"/>
                <a:sym typeface="Arial" panose="020B0604020202090204" pitchFamily="34" charset="0"/>
              </a:rPr>
              <a:t>的规则、具有共同愿景、愿意为</a:t>
            </a:r>
            <a:r>
              <a:rPr lang="zh-CN" altLang="en-US" b="1" dirty="0">
                <a:solidFill>
                  <a:srgbClr val="0070C0"/>
                </a:solidFill>
                <a:latin typeface="Arial" panose="020B0604020202090204" pitchFamily="34" charset="0"/>
                <a:ea typeface="微软雅黑"/>
                <a:sym typeface="Arial" panose="020B0604020202090204" pitchFamily="34" charset="0"/>
              </a:rPr>
              <a:t>共同的目标</a:t>
            </a:r>
            <a:r>
              <a:rPr lang="zh-CN" altLang="en-US" dirty="0">
                <a:solidFill>
                  <a:prstClr val="black"/>
                </a:solidFill>
                <a:latin typeface="Arial" panose="020B0604020202090204" pitchFamily="34" charset="0"/>
                <a:ea typeface="微软雅黑"/>
                <a:sym typeface="Arial" panose="020B0604020202090204" pitchFamily="34" charset="0"/>
              </a:rPr>
              <a:t>而努力的</a:t>
            </a:r>
            <a:r>
              <a:rPr lang="zh-CN" altLang="en-US" b="1" dirty="0">
                <a:solidFill>
                  <a:srgbClr val="0070C0"/>
                </a:solidFill>
                <a:latin typeface="Arial" panose="020B0604020202090204" pitchFamily="34" charset="0"/>
                <a:ea typeface="微软雅黑"/>
                <a:sym typeface="Arial" panose="020B0604020202090204" pitchFamily="34" charset="0"/>
              </a:rPr>
              <a:t>互补技能</a:t>
            </a:r>
            <a:r>
              <a:rPr lang="zh-CN" altLang="en-US" dirty="0">
                <a:solidFill>
                  <a:prstClr val="black"/>
                </a:solidFill>
                <a:latin typeface="Arial" panose="020B0604020202090204" pitchFamily="34" charset="0"/>
                <a:ea typeface="微软雅黑"/>
                <a:sym typeface="Arial" panose="020B0604020202090204" pitchFamily="34" charset="0"/>
              </a:rPr>
              <a:t>成员组成的群体，通过相互的</a:t>
            </a:r>
            <a:r>
              <a:rPr lang="zh-CN" altLang="en-US" b="1" dirty="0">
                <a:solidFill>
                  <a:srgbClr val="0070C0"/>
                </a:solidFill>
                <a:latin typeface="Arial" panose="020B0604020202090204" pitchFamily="34" charset="0"/>
                <a:ea typeface="微软雅黑"/>
                <a:sym typeface="Arial" panose="020B0604020202090204" pitchFamily="34" charset="0"/>
              </a:rPr>
              <a:t>沟通、信任、合作和承担</a:t>
            </a:r>
            <a:r>
              <a:rPr lang="zh-CN" altLang="en-US" dirty="0">
                <a:solidFill>
                  <a:prstClr val="black"/>
                </a:solidFill>
                <a:latin typeface="Arial" panose="020B0604020202090204" pitchFamily="34" charset="0"/>
                <a:ea typeface="微软雅黑"/>
                <a:sym typeface="Arial" panose="020B0604020202090204" pitchFamily="34" charset="0"/>
              </a:rPr>
              <a:t>责任，产生群体的协作效应，从而获得比个体成员绩效总和</a:t>
            </a:r>
            <a:r>
              <a:rPr lang="zh-CN" altLang="en-US" b="1" dirty="0">
                <a:solidFill>
                  <a:srgbClr val="0070C0"/>
                </a:solidFill>
                <a:latin typeface="Arial" panose="020B0604020202090204" pitchFamily="34" charset="0"/>
                <a:ea typeface="微软雅黑"/>
                <a:sym typeface="Arial" panose="020B0604020202090204" pitchFamily="34" charset="0"/>
              </a:rPr>
              <a:t>大得多</a:t>
            </a:r>
            <a:r>
              <a:rPr lang="zh-CN" altLang="en-US" dirty="0">
                <a:solidFill>
                  <a:prstClr val="black"/>
                </a:solidFill>
                <a:latin typeface="Arial" panose="020B0604020202090204" pitchFamily="34" charset="0"/>
                <a:ea typeface="微软雅黑"/>
                <a:sym typeface="Arial" panose="020B0604020202090204" pitchFamily="34" charset="0"/>
              </a:rPr>
              <a:t>的团队绩效。</a:t>
            </a:r>
          </a:p>
        </p:txBody>
      </p:sp>
      <p:sp>
        <p:nvSpPr>
          <p:cNvPr id="15" name="圆角矩形 11"/>
          <p:cNvSpPr/>
          <p:nvPr/>
        </p:nvSpPr>
        <p:spPr>
          <a:xfrm>
            <a:off x="2446879" y="1182312"/>
            <a:ext cx="7269210" cy="2621338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一、团队的定义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" name="圆角矩形 14"/>
          <p:cNvSpPr/>
          <p:nvPr/>
        </p:nvSpPr>
        <p:spPr>
          <a:xfrm>
            <a:off x="1553161" y="2316804"/>
            <a:ext cx="2837218" cy="1524002"/>
          </a:xfrm>
          <a:prstGeom prst="round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Team  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团队</a:t>
            </a:r>
          </a:p>
        </p:txBody>
      </p:sp>
      <p:sp>
        <p:nvSpPr>
          <p:cNvPr id="3" name="圆角矩形 7"/>
          <p:cNvSpPr/>
          <p:nvPr/>
        </p:nvSpPr>
        <p:spPr>
          <a:xfrm>
            <a:off x="4868739" y="1024037"/>
            <a:ext cx="942865" cy="94286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T</a:t>
            </a: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4" name="圆角矩形 21"/>
          <p:cNvSpPr/>
          <p:nvPr/>
        </p:nvSpPr>
        <p:spPr>
          <a:xfrm>
            <a:off x="4868739" y="2096067"/>
            <a:ext cx="942865" cy="94286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E</a:t>
            </a: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5" name="圆角矩形 22"/>
          <p:cNvSpPr/>
          <p:nvPr/>
        </p:nvSpPr>
        <p:spPr>
          <a:xfrm>
            <a:off x="4868739" y="3168096"/>
            <a:ext cx="942865" cy="942865"/>
          </a:xfrm>
          <a:prstGeom prst="round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kern="0" dirty="0">
                <a:solidFill>
                  <a:prstClr val="white"/>
                </a:solidFill>
                <a:latin typeface="Arial" panose="020B0604020202090204"/>
                <a:ea typeface="微软雅黑" panose="020B0503020204020204" pitchFamily="34" charset="-122"/>
                <a:sym typeface="Arial" panose="020B0604020202090204" pitchFamily="34" charset="0"/>
              </a:rPr>
              <a:t>A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6" name="圆角矩形 23"/>
          <p:cNvSpPr/>
          <p:nvPr/>
        </p:nvSpPr>
        <p:spPr>
          <a:xfrm>
            <a:off x="6074084" y="1024037"/>
            <a:ext cx="4469225" cy="94286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Together    (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一起）</a:t>
            </a:r>
          </a:p>
        </p:txBody>
      </p:sp>
      <p:sp>
        <p:nvSpPr>
          <p:cNvPr id="7" name="圆角矩形 24"/>
          <p:cNvSpPr/>
          <p:nvPr/>
        </p:nvSpPr>
        <p:spPr>
          <a:xfrm>
            <a:off x="6074084" y="2096066"/>
            <a:ext cx="4469225" cy="94286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Everybody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（每人）  </a:t>
            </a:r>
          </a:p>
        </p:txBody>
      </p:sp>
      <p:sp>
        <p:nvSpPr>
          <p:cNvPr id="8" name="圆角矩形 25"/>
          <p:cNvSpPr/>
          <p:nvPr/>
        </p:nvSpPr>
        <p:spPr>
          <a:xfrm>
            <a:off x="6074084" y="3168095"/>
            <a:ext cx="4469225" cy="942865"/>
          </a:xfrm>
          <a:prstGeom prst="round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Achieves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（达成）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9" name="圆角矩形 22"/>
          <p:cNvSpPr/>
          <p:nvPr/>
        </p:nvSpPr>
        <p:spPr>
          <a:xfrm>
            <a:off x="4873551" y="4266093"/>
            <a:ext cx="942865" cy="942865"/>
          </a:xfrm>
          <a:prstGeom prst="roundRect">
            <a:avLst/>
          </a:prstGeom>
          <a:solidFill>
            <a:srgbClr val="99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M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10" name="圆角矩形 25"/>
          <p:cNvSpPr/>
          <p:nvPr/>
        </p:nvSpPr>
        <p:spPr>
          <a:xfrm>
            <a:off x="6078896" y="4266092"/>
            <a:ext cx="4469225" cy="942865"/>
          </a:xfrm>
          <a:prstGeom prst="roundRect">
            <a:avLst/>
          </a:prstGeom>
          <a:solidFill>
            <a:srgbClr val="99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More  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（更多）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11" name="Docer Falling Dust PPT demo 1"/>
          <p:cNvSpPr/>
          <p:nvPr/>
        </p:nvSpPr>
        <p:spPr>
          <a:xfrm>
            <a:off x="1028776" y="5462122"/>
            <a:ext cx="10801200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prstClr val="black"/>
                </a:solidFill>
                <a:latin typeface="Arial" panose="020B0604020202090204" pitchFamily="34" charset="0"/>
                <a:ea typeface="微软雅黑"/>
                <a:sym typeface="Arial" panose="020B0604020202090204" pitchFamily="34" charset="0"/>
              </a:rPr>
              <a:t>       </a:t>
            </a:r>
            <a:r>
              <a:rPr lang="en-US" altLang="zh-CN">
                <a:solidFill>
                  <a:prstClr val="black"/>
                </a:solidFill>
                <a:latin typeface="Arial" panose="020B0604020202090204" pitchFamily="34" charset="0"/>
                <a:ea typeface="微软雅黑"/>
                <a:sym typeface="Arial" panose="020B0604020202090204" pitchFamily="34" charset="0"/>
              </a:rPr>
              <a:t>“team”</a:t>
            </a:r>
            <a:r>
              <a:rPr lang="zh-CN" altLang="en-US">
                <a:solidFill>
                  <a:prstClr val="black"/>
                </a:solidFill>
                <a:latin typeface="Arial" panose="020B0604020202090204" pitchFamily="34" charset="0"/>
                <a:ea typeface="微软雅黑"/>
                <a:sym typeface="Arial" panose="020B0604020202090204" pitchFamily="34" charset="0"/>
              </a:rPr>
              <a:t>的完整解释是</a:t>
            </a:r>
            <a:r>
              <a:rPr lang="en-US" altLang="zh-CN">
                <a:solidFill>
                  <a:prstClr val="black"/>
                </a:solidFill>
                <a:latin typeface="Arial" panose="020B0604020202090204" pitchFamily="34" charset="0"/>
                <a:ea typeface="微软雅黑"/>
                <a:sym typeface="Arial" panose="020B0604020202090204" pitchFamily="34" charset="0"/>
              </a:rPr>
              <a:t>“Together Everyone Achieves More”</a:t>
            </a:r>
            <a:r>
              <a:rPr lang="zh-CN" altLang="en-US">
                <a:solidFill>
                  <a:prstClr val="black"/>
                </a:solidFill>
                <a:latin typeface="Arial" panose="020B0604020202090204" pitchFamily="34" charset="0"/>
                <a:ea typeface="微软雅黑"/>
                <a:sym typeface="Arial" panose="020B0604020202090204" pitchFamily="34" charset="0"/>
              </a:rPr>
              <a:t>，即团队每个人通过共同的努力达成更多的目标，强调团队合作的核心价值：共同努力、互相支持，以实现更大的目标‌。</a:t>
            </a:r>
            <a:endParaRPr lang="zh-CN" altLang="en-US" dirty="0">
              <a:solidFill>
                <a:prstClr val="black"/>
              </a:solidFill>
              <a:latin typeface="Arial" panose="020B0604020202090204" pitchFamily="34" charset="0"/>
              <a:ea typeface="微软雅黑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一、团队的定义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97015" y="3216865"/>
            <a:ext cx="2946634" cy="1990238"/>
          </a:xfrm>
          <a:prstGeom prst="rect">
            <a:avLst/>
          </a:prstGeom>
          <a:solidFill>
            <a:srgbClr val="99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066210" y="1163362"/>
            <a:ext cx="1732755" cy="1634029"/>
            <a:chOff x="1880395" y="2214458"/>
            <a:chExt cx="2478579" cy="2337358"/>
          </a:xfrm>
          <a:solidFill>
            <a:srgbClr val="FABC58"/>
          </a:solidFill>
        </p:grpSpPr>
        <p:sp>
          <p:nvSpPr>
            <p:cNvPr id="11" name="椭圆 10"/>
            <p:cNvSpPr/>
            <p:nvPr/>
          </p:nvSpPr>
          <p:spPr>
            <a:xfrm>
              <a:off x="2898704" y="2214458"/>
              <a:ext cx="441960" cy="4419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880395" y="2903817"/>
              <a:ext cx="441960" cy="4419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917014" y="2934894"/>
              <a:ext cx="441960" cy="4419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271080" y="4109856"/>
              <a:ext cx="441960" cy="4419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513474" y="4097292"/>
              <a:ext cx="441960" cy="4419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377140" y="1163362"/>
            <a:ext cx="1732755" cy="1634029"/>
            <a:chOff x="1880395" y="2214458"/>
            <a:chExt cx="2478579" cy="2337358"/>
          </a:xfrm>
          <a:solidFill>
            <a:srgbClr val="FABC58"/>
          </a:solidFill>
        </p:grpSpPr>
        <p:sp>
          <p:nvSpPr>
            <p:cNvPr id="17" name="正五边形 31"/>
            <p:cNvSpPr/>
            <p:nvPr/>
          </p:nvSpPr>
          <p:spPr>
            <a:xfrm>
              <a:off x="2101375" y="2391199"/>
              <a:ext cx="2036619" cy="1939637"/>
            </a:xfrm>
            <a:prstGeom prst="pentagon">
              <a:avLst/>
            </a:prstGeom>
            <a:solidFill>
              <a:schemeClr val="bg1"/>
            </a:solidFill>
            <a:ln w="12700" cap="flat" cmpd="sng" algn="ctr">
              <a:solidFill>
                <a:srgbClr val="B847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2898704" y="2214458"/>
              <a:ext cx="441960" cy="441960"/>
            </a:xfrm>
            <a:prstGeom prst="ellipse">
              <a:avLst/>
            </a:prstGeom>
            <a:grpFill/>
            <a:ln w="12700" cap="flat" cmpd="sng" algn="ctr">
              <a:solidFill>
                <a:srgbClr val="B847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880395" y="2903817"/>
              <a:ext cx="441960" cy="441960"/>
            </a:xfrm>
            <a:prstGeom prst="ellipse">
              <a:avLst/>
            </a:prstGeom>
            <a:grpFill/>
            <a:ln w="12700" cap="flat" cmpd="sng" algn="ctr">
              <a:solidFill>
                <a:srgbClr val="B847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17014" y="2934894"/>
              <a:ext cx="441960" cy="441960"/>
            </a:xfrm>
            <a:prstGeom prst="ellipse">
              <a:avLst/>
            </a:prstGeom>
            <a:grpFill/>
            <a:ln w="12700" cap="flat" cmpd="sng" algn="ctr">
              <a:solidFill>
                <a:srgbClr val="B847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271080" y="4109856"/>
              <a:ext cx="441960" cy="441960"/>
            </a:xfrm>
            <a:prstGeom prst="ellipse">
              <a:avLst/>
            </a:prstGeom>
            <a:grpFill/>
            <a:ln w="12700" cap="flat" cmpd="sng" algn="ctr">
              <a:solidFill>
                <a:srgbClr val="B847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513474" y="4097292"/>
              <a:ext cx="441960" cy="441960"/>
            </a:xfrm>
            <a:prstGeom prst="ellipse">
              <a:avLst/>
            </a:prstGeom>
            <a:grpFill/>
            <a:ln w="12700" cap="flat" cmpd="sng" algn="ctr">
              <a:solidFill>
                <a:srgbClr val="B847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</p:grpSp>
      <p:cxnSp>
        <p:nvCxnSpPr>
          <p:cNvPr id="23" name="直接连接符 22"/>
          <p:cNvCxnSpPr/>
          <p:nvPr/>
        </p:nvCxnSpPr>
        <p:spPr>
          <a:xfrm>
            <a:off x="9531625" y="1799773"/>
            <a:ext cx="1423784" cy="0"/>
          </a:xfrm>
          <a:prstGeom prst="line">
            <a:avLst/>
          </a:prstGeom>
          <a:noFill/>
          <a:ln w="6350" cap="flat" cmpd="sng" algn="ctr">
            <a:solidFill>
              <a:srgbClr val="FABC58"/>
            </a:solidFill>
            <a:prstDash val="solid"/>
            <a:miter lim="800000"/>
          </a:ln>
          <a:effectLst/>
        </p:spPr>
      </p:cxnSp>
      <p:cxnSp>
        <p:nvCxnSpPr>
          <p:cNvPr id="24" name="直接连接符 23"/>
          <p:cNvCxnSpPr/>
          <p:nvPr/>
        </p:nvCxnSpPr>
        <p:spPr>
          <a:xfrm flipH="1">
            <a:off x="9820946" y="1286920"/>
            <a:ext cx="422571" cy="1329109"/>
          </a:xfrm>
          <a:prstGeom prst="line">
            <a:avLst/>
          </a:prstGeom>
          <a:noFill/>
          <a:ln w="6350" cap="flat" cmpd="sng" algn="ctr">
            <a:solidFill>
              <a:srgbClr val="FABC58"/>
            </a:solidFill>
            <a:prstDash val="solid"/>
            <a:miter lim="800000"/>
          </a:ln>
          <a:effectLst/>
        </p:spPr>
      </p:cxnSp>
      <p:cxnSp>
        <p:nvCxnSpPr>
          <p:cNvPr id="26" name="直接连接符 25"/>
          <p:cNvCxnSpPr>
            <a:stCxn id="18" idx="0"/>
          </p:cNvCxnSpPr>
          <p:nvPr/>
        </p:nvCxnSpPr>
        <p:spPr>
          <a:xfrm>
            <a:off x="10243518" y="1163362"/>
            <a:ext cx="444203" cy="1471717"/>
          </a:xfrm>
          <a:prstGeom prst="line">
            <a:avLst/>
          </a:prstGeom>
          <a:noFill/>
          <a:ln w="6350" cap="flat" cmpd="sng" algn="ctr">
            <a:solidFill>
              <a:srgbClr val="FABC58"/>
            </a:solidFill>
            <a:prstDash val="solid"/>
            <a:miter lim="800000"/>
          </a:ln>
          <a:effectLst/>
        </p:spPr>
      </p:cxnSp>
      <p:cxnSp>
        <p:nvCxnSpPr>
          <p:cNvPr id="27" name="直接连接符 26"/>
          <p:cNvCxnSpPr>
            <a:endCxn id="22" idx="5"/>
          </p:cNvCxnSpPr>
          <p:nvPr/>
        </p:nvCxnSpPr>
        <p:spPr>
          <a:xfrm>
            <a:off x="9510202" y="1799773"/>
            <a:ext cx="1206094" cy="882931"/>
          </a:xfrm>
          <a:prstGeom prst="line">
            <a:avLst/>
          </a:prstGeom>
          <a:noFill/>
          <a:ln w="6350" cap="flat" cmpd="sng" algn="ctr">
            <a:solidFill>
              <a:srgbClr val="FABC58"/>
            </a:solidFill>
            <a:prstDash val="solid"/>
            <a:miter lim="800000"/>
          </a:ln>
          <a:effectLst/>
        </p:spPr>
      </p:cxnSp>
      <p:cxnSp>
        <p:nvCxnSpPr>
          <p:cNvPr id="28" name="直接连接符 27"/>
          <p:cNvCxnSpPr>
            <a:stCxn id="20" idx="7"/>
          </p:cNvCxnSpPr>
          <p:nvPr/>
        </p:nvCxnSpPr>
        <p:spPr>
          <a:xfrm flipH="1">
            <a:off x="9801896" y="1712261"/>
            <a:ext cx="1262751" cy="922818"/>
          </a:xfrm>
          <a:prstGeom prst="line">
            <a:avLst/>
          </a:prstGeom>
          <a:noFill/>
          <a:ln w="6350" cap="flat" cmpd="sng" algn="ctr">
            <a:solidFill>
              <a:srgbClr val="FABC58"/>
            </a:solidFill>
            <a:prstDash val="solid"/>
            <a:miter lim="800000"/>
          </a:ln>
          <a:effectLst/>
        </p:spPr>
      </p:cxnSp>
      <p:sp>
        <p:nvSpPr>
          <p:cNvPr id="29" name="Text Box 18"/>
          <p:cNvSpPr txBox="1">
            <a:spLocks noChangeArrowheads="1"/>
          </p:cNvSpPr>
          <p:nvPr/>
        </p:nvSpPr>
        <p:spPr bwMode="auto">
          <a:xfrm>
            <a:off x="5840698" y="3439455"/>
            <a:ext cx="865491" cy="37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fontAlgn="auto">
              <a:spcBef>
                <a:spcPct val="5000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black"/>
                </a:solidFill>
                <a:ea typeface="微软雅黑" panose="020B0503020204020204" pitchFamily="34" charset="-122"/>
                <a:sym typeface="Arial" panose="020B0604020202090204" pitchFamily="34" charset="0"/>
              </a:rPr>
              <a:t>目标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5841756" y="4260803"/>
            <a:ext cx="863375" cy="37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fontAlgn="auto">
              <a:spcBef>
                <a:spcPct val="5000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black"/>
                </a:solidFill>
                <a:ea typeface="微软雅黑" panose="020B0503020204020204" pitchFamily="34" charset="-122"/>
                <a:sym typeface="Arial" panose="020B0604020202090204" pitchFamily="34" charset="0"/>
              </a:rPr>
              <a:t>责任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5793085" y="4671476"/>
            <a:ext cx="960716" cy="37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fontAlgn="auto">
              <a:spcBef>
                <a:spcPct val="5000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black"/>
                </a:solidFill>
                <a:ea typeface="微软雅黑" panose="020B0503020204020204" pitchFamily="34" charset="-122"/>
                <a:sym typeface="Arial" panose="020B0604020202090204" pitchFamily="34" charset="0"/>
              </a:rPr>
              <a:t>技能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5457681" y="3850129"/>
            <a:ext cx="1631525" cy="37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fontAlgn="auto">
              <a:spcBef>
                <a:spcPct val="5000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black"/>
                </a:solidFill>
                <a:ea typeface="微软雅黑" panose="020B0503020204020204" pitchFamily="34" charset="-122"/>
                <a:sym typeface="Arial" panose="020B0604020202090204" pitchFamily="34" charset="0"/>
              </a:rPr>
              <a:t>协同配合</a:t>
            </a:r>
          </a:p>
        </p:txBody>
      </p:sp>
      <p:sp>
        <p:nvSpPr>
          <p:cNvPr id="33" name="TextBox 71"/>
          <p:cNvSpPr txBox="1">
            <a:spLocks noChangeArrowheads="1"/>
          </p:cNvSpPr>
          <p:nvPr/>
        </p:nvSpPr>
        <p:spPr bwMode="auto">
          <a:xfrm>
            <a:off x="1028775" y="5595499"/>
            <a:ext cx="10801199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“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作为由个人组成的群体，我们的工作忙忙碌碌，按部就班，运转良好。但是我们就是不像团队</a:t>
            </a:r>
            <a:r>
              <a: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那样运转，大家似乎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感觉不到彼此互动</a:t>
            </a:r>
            <a:r>
              <a: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的需求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。</a:t>
            </a:r>
            <a:r>
              <a:rPr lang="en-US" altLang="zh-CN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”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4" name="五边形 62"/>
          <p:cNvSpPr/>
          <p:nvPr/>
        </p:nvSpPr>
        <p:spPr>
          <a:xfrm>
            <a:off x="7332555" y="1472333"/>
            <a:ext cx="1837651" cy="1210371"/>
          </a:xfrm>
          <a:prstGeom prst="homePlat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工作团队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35" name="五边形 63"/>
          <p:cNvSpPr/>
          <p:nvPr/>
        </p:nvSpPr>
        <p:spPr>
          <a:xfrm>
            <a:off x="1897015" y="1472333"/>
            <a:ext cx="1837651" cy="1210371"/>
          </a:xfrm>
          <a:prstGeom prst="homePlate">
            <a:avLst/>
          </a:prstGeom>
          <a:solidFill>
            <a:srgbClr val="99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工作群体</a:t>
            </a:r>
          </a:p>
        </p:txBody>
      </p:sp>
      <p:sp>
        <p:nvSpPr>
          <p:cNvPr id="36" name="矩形 35"/>
          <p:cNvSpPr/>
          <p:nvPr/>
        </p:nvSpPr>
        <p:spPr>
          <a:xfrm>
            <a:off x="2208703" y="3364190"/>
            <a:ext cx="23505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/>
                </a:solidFill>
                <a:latin typeface="Arial" panose="020B0604020202090204"/>
                <a:ea typeface="微软雅黑" panose="020B0503020204020204" pitchFamily="34" charset="-122"/>
                <a:sym typeface="Arial" panose="020B0604020202090204" pitchFamily="34" charset="0"/>
              </a:rPr>
              <a:t>信息共享</a:t>
            </a: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/>
                </a:solidFill>
                <a:latin typeface="Arial" panose="020B0604020202090204"/>
                <a:ea typeface="微软雅黑" panose="020B0503020204020204" pitchFamily="34" charset="-122"/>
                <a:sym typeface="Arial" panose="020B0604020202090204" pitchFamily="34" charset="0"/>
              </a:rPr>
              <a:t>中性（有时消极）</a:t>
            </a: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/>
                </a:solidFill>
                <a:latin typeface="Arial" panose="020B0604020202090204"/>
                <a:ea typeface="微软雅黑" panose="020B0503020204020204" pitchFamily="34" charset="-122"/>
                <a:sym typeface="Arial" panose="020B0604020202090204" pitchFamily="34" charset="0"/>
              </a:rPr>
              <a:t>个性化</a:t>
            </a: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/>
                </a:solidFill>
                <a:latin typeface="Arial" panose="020B0604020202090204"/>
                <a:ea typeface="微软雅黑" panose="020B0503020204020204" pitchFamily="34" charset="-122"/>
                <a:sym typeface="Arial" panose="020B0604020202090204" pitchFamily="34" charset="0"/>
              </a:rPr>
              <a:t>随机或不同</a:t>
            </a:r>
          </a:p>
        </p:txBody>
      </p:sp>
      <p:sp>
        <p:nvSpPr>
          <p:cNvPr id="37" name="矩形 36"/>
          <p:cNvSpPr/>
          <p:nvPr/>
        </p:nvSpPr>
        <p:spPr>
          <a:xfrm>
            <a:off x="7724300" y="3216865"/>
            <a:ext cx="2946634" cy="1990238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115874" y="3337999"/>
            <a:ext cx="20248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/>
                </a:solidFill>
                <a:latin typeface="Arial" panose="020B0604020202090204"/>
                <a:ea typeface="微软雅黑" panose="020B0503020204020204" pitchFamily="34" charset="-122"/>
                <a:sym typeface="Arial" panose="020B0604020202090204" pitchFamily="34" charset="0"/>
              </a:rPr>
              <a:t>集体绩效</a:t>
            </a: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/>
                </a:solidFill>
                <a:latin typeface="Arial" panose="020B0604020202090204"/>
                <a:ea typeface="微软雅黑" panose="020B0503020204020204" pitchFamily="34" charset="-122"/>
                <a:sym typeface="Arial" panose="020B0604020202090204" pitchFamily="34" charset="0"/>
              </a:rPr>
              <a:t>积极</a:t>
            </a: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/>
                </a:solidFill>
                <a:latin typeface="Arial" panose="020B0604020202090204"/>
                <a:ea typeface="微软雅黑" panose="020B0503020204020204" pitchFamily="34" charset="-122"/>
                <a:sym typeface="Arial" panose="020B0604020202090204" pitchFamily="34" charset="0"/>
              </a:rPr>
              <a:t>个体或共同的</a:t>
            </a: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/>
                </a:solidFill>
                <a:latin typeface="Arial" panose="020B0604020202090204"/>
                <a:ea typeface="微软雅黑" panose="020B0503020204020204" pitchFamily="34" charset="-122"/>
                <a:sym typeface="Arial" panose="020B0604020202090204" pitchFamily="34" charset="0"/>
              </a:rPr>
              <a:t>相互补充的</a:t>
            </a:r>
          </a:p>
        </p:txBody>
      </p:sp>
      <p:sp>
        <p:nvSpPr>
          <p:cNvPr id="39" name="燕尾形箭头 68"/>
          <p:cNvSpPr/>
          <p:nvPr/>
        </p:nvSpPr>
        <p:spPr>
          <a:xfrm>
            <a:off x="6961472" y="3978133"/>
            <a:ext cx="567041" cy="484632"/>
          </a:xfrm>
          <a:prstGeom prst="notchedRightArrow">
            <a:avLst/>
          </a:prstGeom>
          <a:solidFill>
            <a:srgbClr val="FABC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40" name="燕尾形箭头 69"/>
          <p:cNvSpPr/>
          <p:nvPr/>
        </p:nvSpPr>
        <p:spPr>
          <a:xfrm flipH="1">
            <a:off x="5051155" y="3978133"/>
            <a:ext cx="567041" cy="484632"/>
          </a:xfrm>
          <a:prstGeom prst="notchedRightArrow">
            <a:avLst/>
          </a:prstGeom>
          <a:solidFill>
            <a:srgbClr val="FABC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2CBC6-6BD5-1443-AEF8-55B1B4D49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1">
            <a:extLst>
              <a:ext uri="{FF2B5EF4-FFF2-40B4-BE49-F238E27FC236}">
                <a16:creationId xmlns:a16="http://schemas.microsoft.com/office/drawing/2014/main" id="{ECB22998-8D8E-179D-D372-C6CFEA03E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51" y="952029"/>
            <a:ext cx="6362088" cy="61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sz="20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培训安排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9728504-6A45-A0D9-E442-4067DACA6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783180"/>
              </p:ext>
            </p:extLst>
          </p:nvPr>
        </p:nvGraphicFramePr>
        <p:xfrm>
          <a:off x="1892871" y="1816125"/>
          <a:ext cx="8640960" cy="3672410"/>
        </p:xfrm>
        <a:graphic>
          <a:graphicData uri="http://schemas.openxmlformats.org/drawingml/2006/table">
            <a:tbl>
              <a:tblPr firstRow="1" firstCol="1" bandRow="1"/>
              <a:tblGrid>
                <a:gridCol w="681839">
                  <a:extLst>
                    <a:ext uri="{9D8B030D-6E8A-4147-A177-3AD203B41FA5}">
                      <a16:colId xmlns:a16="http://schemas.microsoft.com/office/drawing/2014/main" val="2631814791"/>
                    </a:ext>
                  </a:extLst>
                </a:gridCol>
                <a:gridCol w="2126473">
                  <a:extLst>
                    <a:ext uri="{9D8B030D-6E8A-4147-A177-3AD203B41FA5}">
                      <a16:colId xmlns:a16="http://schemas.microsoft.com/office/drawing/2014/main" val="2743441593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75570004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257920857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570131497"/>
                    </a:ext>
                  </a:extLst>
                </a:gridCol>
              </a:tblGrid>
              <a:tr h="524630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6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中宋" panose="02010600040101010101" pitchFamily="2" charset="-122"/>
                        </a:rPr>
                        <a:t>序号</a:t>
                      </a:r>
                      <a:endParaRPr lang="zh-CN" sz="110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6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中宋" panose="02010600040101010101" pitchFamily="2" charset="-122"/>
                        </a:rPr>
                        <a:t>培训课程</a:t>
                      </a:r>
                      <a:endParaRPr lang="zh-CN" sz="110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6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中宋" panose="02010600040101010101" pitchFamily="2" charset="-122"/>
                        </a:rPr>
                        <a:t>培训讲师</a:t>
                      </a:r>
                      <a:endParaRPr lang="zh-CN" sz="110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6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中宋" panose="02010600040101010101" pitchFamily="2" charset="-122"/>
                        </a:rPr>
                        <a:t>培训日期</a:t>
                      </a:r>
                      <a:endParaRPr lang="zh-CN" sz="110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6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中宋" panose="02010600040101010101" pitchFamily="2" charset="-122"/>
                        </a:rPr>
                        <a:t>培训时间</a:t>
                      </a:r>
                      <a:endParaRPr lang="zh-CN" sz="110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37733"/>
                  </a:ext>
                </a:extLst>
              </a:tr>
              <a:tr h="524630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团队管理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李征</a:t>
                      </a: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陈佳靖</a:t>
                      </a: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/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宋振磊</a:t>
                      </a: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alt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龙俊江</a:t>
                      </a:r>
                      <a:r>
                        <a:rPr lang="en-US" alt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赵娴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12</a:t>
                      </a: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月</a:t>
                      </a: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14</a:t>
                      </a: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日上午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9:00-12:00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692870"/>
                  </a:ext>
                </a:extLst>
              </a:tr>
              <a:tr h="524630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2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目标管理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12</a:t>
                      </a: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月</a:t>
                      </a: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14</a:t>
                      </a: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日下午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14:00-15:30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654893"/>
                  </a:ext>
                </a:extLst>
              </a:tr>
              <a:tr h="524630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3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600" kern="10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有效沟通</a:t>
                      </a:r>
                      <a:endParaRPr lang="zh-CN" sz="1600" kern="10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15:30-17:00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101124"/>
                  </a:ext>
                </a:extLst>
              </a:tr>
              <a:tr h="524630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4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600" kern="10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高效会议</a:t>
                      </a:r>
                      <a:endParaRPr lang="zh-CN" sz="1600" kern="10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12</a:t>
                      </a: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月</a:t>
                      </a: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17</a:t>
                      </a: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日晚上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19:00-20:30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059314"/>
                  </a:ext>
                </a:extLst>
              </a:tr>
              <a:tr h="524630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600" kern="10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商务谈判</a:t>
                      </a:r>
                      <a:endParaRPr lang="zh-CN" sz="1600" kern="10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李征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12</a:t>
                      </a: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月</a:t>
                      </a: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19</a:t>
                      </a: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日晚上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19:00-19:40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013112"/>
                  </a:ext>
                </a:extLst>
              </a:tr>
              <a:tr h="524630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6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600" kern="10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成本管控</a:t>
                      </a:r>
                      <a:endParaRPr lang="zh-CN" sz="1600" kern="10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19:40-20:30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209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25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一、团队的定义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" name="Line 3"/>
          <p:cNvSpPr>
            <a:spLocks noChangeShapeType="1"/>
          </p:cNvSpPr>
          <p:nvPr/>
        </p:nvSpPr>
        <p:spPr bwMode="auto">
          <a:xfrm>
            <a:off x="1071103" y="6078674"/>
            <a:ext cx="4524255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" name="Line 4"/>
          <p:cNvSpPr>
            <a:spLocks noChangeShapeType="1"/>
          </p:cNvSpPr>
          <p:nvPr/>
        </p:nvSpPr>
        <p:spPr bwMode="auto">
          <a:xfrm flipV="1">
            <a:off x="1071101" y="1735520"/>
            <a:ext cx="0" cy="4343153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97635" y="1750743"/>
            <a:ext cx="573467" cy="1258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9382" tIns="54691" rIns="109382" bIns="54691">
            <a:spAutoFit/>
          </a:bodyPr>
          <a:lstStyle>
            <a:lvl1pPr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defTabSz="8210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defTabSz="8210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defTabSz="8210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defTabSz="8210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865" b="1" dirty="0">
                <a:solidFill>
                  <a:prstClr val="black"/>
                </a:solidFill>
                <a:ea typeface="微软雅黑" panose="020B0503020204020204" pitchFamily="34" charset="-122"/>
                <a:sym typeface="Arial" panose="020B0604020202090204" pitchFamily="34" charset="0"/>
              </a:rPr>
              <a:t>工作表现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4226094" y="6161191"/>
            <a:ext cx="2069561" cy="397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9382" tIns="54691" rIns="109382" bIns="54691">
            <a:spAutoFit/>
          </a:bodyPr>
          <a:lstStyle>
            <a:lvl1pPr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defTabSz="8210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defTabSz="8210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defTabSz="8210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defTabSz="8210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865" b="1" dirty="0">
                <a:solidFill>
                  <a:prstClr val="black"/>
                </a:solidFill>
                <a:ea typeface="微软雅黑" panose="020B0503020204020204" pitchFamily="34" charset="-122"/>
                <a:sym typeface="Arial" panose="020B0604020202090204" pitchFamily="34" charset="0"/>
              </a:rPr>
              <a:t>团队的效能</a:t>
            </a: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1255204" y="4912694"/>
            <a:ext cx="4062942" cy="0"/>
          </a:xfrm>
          <a:prstGeom prst="line">
            <a:avLst/>
          </a:prstGeom>
          <a:noFill/>
          <a:ln w="9525" cap="rnd">
            <a:solidFill>
              <a:sysClr val="windowText" lastClr="00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255205" y="4823819"/>
            <a:ext cx="93109" cy="88877"/>
          </a:xfrm>
          <a:prstGeom prst="rect">
            <a:avLst/>
          </a:prstGeom>
          <a:solidFill>
            <a:sysClr val="windowText" lastClr="000000"/>
          </a:solidFill>
          <a:ln w="9525">
            <a:solidFill>
              <a:sysClr val="windowText" lastClr="000000"/>
            </a:solidFill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8" name="未知"/>
          <p:cNvSpPr/>
          <p:nvPr/>
        </p:nvSpPr>
        <p:spPr bwMode="auto">
          <a:xfrm>
            <a:off x="1348314" y="2642104"/>
            <a:ext cx="4494629" cy="3271514"/>
          </a:xfrm>
          <a:custGeom>
            <a:avLst/>
            <a:gdLst>
              <a:gd name="T0" fmla="*/ 0 w 2336"/>
              <a:gd name="T1" fmla="*/ 2147483646 h 1752"/>
              <a:gd name="T2" fmla="*/ 2147483646 w 2336"/>
              <a:gd name="T3" fmla="*/ 2147483646 h 1752"/>
              <a:gd name="T4" fmla="*/ 2147483646 w 2336"/>
              <a:gd name="T5" fmla="*/ 2147483646 h 1752"/>
              <a:gd name="T6" fmla="*/ 2147483646 w 2336"/>
              <a:gd name="T7" fmla="*/ 2147483646 h 1752"/>
              <a:gd name="T8" fmla="*/ 2147483646 w 2336"/>
              <a:gd name="T9" fmla="*/ 2147483646 h 1752"/>
              <a:gd name="T10" fmla="*/ 2147483646 w 2336"/>
              <a:gd name="T11" fmla="*/ 2147483646 h 1752"/>
              <a:gd name="T12" fmla="*/ 2147483646 w 2336"/>
              <a:gd name="T13" fmla="*/ 2147483646 h 1752"/>
              <a:gd name="T14" fmla="*/ 2147483646 w 2336"/>
              <a:gd name="T15" fmla="*/ 2147483646 h 1752"/>
              <a:gd name="T16" fmla="*/ 2147483646 w 2336"/>
              <a:gd name="T17" fmla="*/ 2147483646 h 175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336"/>
              <a:gd name="T28" fmla="*/ 0 h 1752"/>
              <a:gd name="T29" fmla="*/ 2336 w 2336"/>
              <a:gd name="T30" fmla="*/ 1752 h 175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336" h="1752">
                <a:moveTo>
                  <a:pt x="0" y="1216"/>
                </a:moveTo>
                <a:cubicBezTo>
                  <a:pt x="180" y="1484"/>
                  <a:pt x="360" y="1752"/>
                  <a:pt x="576" y="1744"/>
                </a:cubicBezTo>
                <a:cubicBezTo>
                  <a:pt x="792" y="1736"/>
                  <a:pt x="1168" y="1272"/>
                  <a:pt x="1296" y="1168"/>
                </a:cubicBezTo>
                <a:cubicBezTo>
                  <a:pt x="1424" y="1064"/>
                  <a:pt x="1328" y="1136"/>
                  <a:pt x="1344" y="1120"/>
                </a:cubicBezTo>
                <a:cubicBezTo>
                  <a:pt x="1360" y="1104"/>
                  <a:pt x="1344" y="1152"/>
                  <a:pt x="1392" y="1072"/>
                </a:cubicBezTo>
                <a:cubicBezTo>
                  <a:pt x="1440" y="992"/>
                  <a:pt x="1560" y="752"/>
                  <a:pt x="1632" y="640"/>
                </a:cubicBezTo>
                <a:cubicBezTo>
                  <a:pt x="1704" y="528"/>
                  <a:pt x="1720" y="496"/>
                  <a:pt x="1824" y="400"/>
                </a:cubicBezTo>
                <a:cubicBezTo>
                  <a:pt x="1928" y="304"/>
                  <a:pt x="2176" y="128"/>
                  <a:pt x="2256" y="64"/>
                </a:cubicBezTo>
                <a:cubicBezTo>
                  <a:pt x="2336" y="0"/>
                  <a:pt x="2320" y="8"/>
                  <a:pt x="2304" y="16"/>
                </a:cubicBezTo>
              </a:path>
            </a:pathLst>
          </a:custGeom>
          <a:noFill/>
          <a:ln w="38100">
            <a:solidFill>
              <a:srgbClr val="0070C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1" name="Line 10"/>
          <p:cNvSpPr>
            <a:spLocks noChangeShapeType="1"/>
          </p:cNvSpPr>
          <p:nvPr/>
        </p:nvSpPr>
        <p:spPr bwMode="auto">
          <a:xfrm flipV="1">
            <a:off x="2457157" y="5898805"/>
            <a:ext cx="0" cy="88877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2" name="Text Box 11"/>
          <p:cNvSpPr txBox="1">
            <a:spLocks noChangeArrowheads="1"/>
          </p:cNvSpPr>
          <p:nvPr/>
        </p:nvSpPr>
        <p:spPr bwMode="auto">
          <a:xfrm>
            <a:off x="1102223" y="4440112"/>
            <a:ext cx="1292947" cy="397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9382" tIns="54691" rIns="109382" bIns="54691">
            <a:spAutoFit/>
          </a:bodyPr>
          <a:lstStyle>
            <a:lvl1pPr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defTabSz="8210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defTabSz="8210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defTabSz="8210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defTabSz="8210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865" b="1" dirty="0">
                <a:solidFill>
                  <a:prstClr val="black"/>
                </a:solidFill>
                <a:ea typeface="微软雅黑" panose="020B0503020204020204" pitchFamily="34" charset="-122"/>
                <a:sym typeface="Arial" panose="020B0604020202090204" pitchFamily="34" charset="0"/>
              </a:rPr>
              <a:t>工作群体</a:t>
            </a:r>
          </a:p>
        </p:txBody>
      </p:sp>
      <p:sp>
        <p:nvSpPr>
          <p:cNvPr id="43" name="Text Box 12"/>
          <p:cNvSpPr txBox="1">
            <a:spLocks noChangeArrowheads="1"/>
          </p:cNvSpPr>
          <p:nvPr/>
        </p:nvSpPr>
        <p:spPr bwMode="auto">
          <a:xfrm>
            <a:off x="2641260" y="5718935"/>
            <a:ext cx="937443" cy="397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9382" tIns="54691" rIns="109382" bIns="54691">
            <a:spAutoFit/>
          </a:bodyPr>
          <a:lstStyle>
            <a:lvl1pPr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defTabSz="8210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defTabSz="8210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defTabSz="8210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defTabSz="8210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865" b="1">
                <a:solidFill>
                  <a:prstClr val="black"/>
                </a:solidFill>
                <a:ea typeface="微软雅黑" panose="020B0503020204020204" pitchFamily="34" charset="-122"/>
                <a:sym typeface="Arial" panose="020B0604020202090204" pitchFamily="34" charset="0"/>
              </a:rPr>
              <a:t>伪团队</a:t>
            </a:r>
          </a:p>
        </p:txBody>
      </p:sp>
      <p:sp>
        <p:nvSpPr>
          <p:cNvPr id="44" name="Text Box 13"/>
          <p:cNvSpPr txBox="1">
            <a:spLocks noChangeArrowheads="1"/>
          </p:cNvSpPr>
          <p:nvPr/>
        </p:nvSpPr>
        <p:spPr bwMode="auto">
          <a:xfrm>
            <a:off x="3987108" y="4464078"/>
            <a:ext cx="1415138" cy="397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9382" tIns="54691" rIns="109382" bIns="54691">
            <a:spAutoFit/>
          </a:bodyPr>
          <a:lstStyle>
            <a:lvl1pPr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defTabSz="8210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defTabSz="8210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defTabSz="8210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defTabSz="8210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865" b="1">
                <a:solidFill>
                  <a:prstClr val="black"/>
                </a:solidFill>
                <a:ea typeface="微软雅黑" panose="020B0503020204020204" pitchFamily="34" charset="-122"/>
                <a:sym typeface="Arial" panose="020B0604020202090204" pitchFamily="34" charset="0"/>
              </a:rPr>
              <a:t>潜在的团队</a:t>
            </a:r>
          </a:p>
        </p:txBody>
      </p:sp>
      <p:sp>
        <p:nvSpPr>
          <p:cNvPr id="45" name="Text Box 14"/>
          <p:cNvSpPr txBox="1">
            <a:spLocks noChangeArrowheads="1"/>
          </p:cNvSpPr>
          <p:nvPr/>
        </p:nvSpPr>
        <p:spPr bwMode="auto">
          <a:xfrm>
            <a:off x="4672730" y="2134236"/>
            <a:ext cx="1176290" cy="397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9382" tIns="54691" rIns="109382" bIns="54691">
            <a:spAutoFit/>
          </a:bodyPr>
          <a:lstStyle>
            <a:lvl1pPr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 defTabSz="821055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defTabSz="8210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defTabSz="8210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defTabSz="8210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defTabSz="8210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865" b="1">
                <a:solidFill>
                  <a:srgbClr val="0070C0"/>
                </a:solidFill>
                <a:ea typeface="微软雅黑" panose="020B0503020204020204" pitchFamily="34" charset="-122"/>
                <a:sym typeface="Arial" panose="020B0604020202090204" pitchFamily="34" charset="0"/>
              </a:rPr>
              <a:t>绩优团队</a:t>
            </a:r>
          </a:p>
        </p:txBody>
      </p:sp>
      <p:sp>
        <p:nvSpPr>
          <p:cNvPr id="46" name="Text Box 1042"/>
          <p:cNvSpPr txBox="1">
            <a:spLocks noChangeArrowheads="1"/>
          </p:cNvSpPr>
          <p:nvPr/>
        </p:nvSpPr>
        <p:spPr bwMode="auto">
          <a:xfrm>
            <a:off x="3769150" y="5615246"/>
            <a:ext cx="1826207" cy="3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altLang="zh-CN" sz="1865" b="1">
                <a:solidFill>
                  <a:schemeClr val="tx2">
                    <a:lumMod val="60000"/>
                    <a:lumOff val="40000"/>
                  </a:schemeClr>
                </a:solidFill>
                <a:ea typeface="微软雅黑" panose="020B0503020204020204" pitchFamily="34" charset="-122"/>
                <a:sym typeface="Arial" panose="020B0604020202090204" pitchFamily="34" charset="0"/>
              </a:rPr>
              <a:t>(</a:t>
            </a:r>
            <a:r>
              <a:rPr lang="zh-CN" altLang="en-US" sz="1865" b="1">
                <a:solidFill>
                  <a:schemeClr val="tx2">
                    <a:lumMod val="60000"/>
                    <a:lumOff val="40000"/>
                  </a:schemeClr>
                </a:solidFill>
                <a:ea typeface="微软雅黑" panose="020B0503020204020204" pitchFamily="34" charset="-122"/>
                <a:sym typeface="Arial" panose="020B0604020202090204" pitchFamily="34" charset="0"/>
              </a:rPr>
              <a:t>协调性不佳</a:t>
            </a:r>
            <a:r>
              <a:rPr lang="en-US" altLang="zh-CN" sz="1865" b="1">
                <a:solidFill>
                  <a:schemeClr val="tx2">
                    <a:lumMod val="60000"/>
                    <a:lumOff val="40000"/>
                  </a:schemeClr>
                </a:solidFill>
                <a:ea typeface="微软雅黑" panose="020B0503020204020204" pitchFamily="34" charset="-122"/>
                <a:sym typeface="Arial" panose="020B0604020202090204" pitchFamily="34" charset="0"/>
              </a:rPr>
              <a:t>)</a:t>
            </a:r>
          </a:p>
        </p:txBody>
      </p:sp>
      <p:sp>
        <p:nvSpPr>
          <p:cNvPr id="47" name="Text Box 1028"/>
          <p:cNvSpPr txBox="1">
            <a:spLocks noChangeArrowheads="1"/>
          </p:cNvSpPr>
          <p:nvPr/>
        </p:nvSpPr>
        <p:spPr bwMode="auto">
          <a:xfrm>
            <a:off x="4812576" y="3356640"/>
            <a:ext cx="2304450" cy="800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99CCFF"/>
                </a:solidFill>
                <a:ea typeface="微软雅黑" panose="020B0503020204020204" pitchFamily="34" charset="-122"/>
                <a:sym typeface="Arial" panose="020B0604020202090204" pitchFamily="34" charset="0"/>
              </a:rPr>
              <a:t>真正的团队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zh-CN" altLang="en-US" sz="1865" b="1" dirty="0">
                <a:solidFill>
                  <a:srgbClr val="99CCFF"/>
                </a:solidFill>
                <a:ea typeface="微软雅黑" panose="020B0503020204020204" pitchFamily="34" charset="-122"/>
                <a:sym typeface="Arial" panose="020B0604020202090204" pitchFamily="34" charset="0"/>
              </a:rPr>
              <a:t>心行合一</a:t>
            </a:r>
            <a:r>
              <a:rPr lang="en-US" altLang="zh-CN" sz="1865" b="1" dirty="0">
                <a:solidFill>
                  <a:srgbClr val="99CCFF"/>
                </a:solidFill>
                <a:ea typeface="微软雅黑" panose="020B0503020204020204" pitchFamily="34" charset="-122"/>
                <a:sym typeface="Arial" panose="020B0604020202090204" pitchFamily="34" charset="0"/>
              </a:rPr>
              <a:t>,</a:t>
            </a:r>
            <a:r>
              <a:rPr lang="zh-CN" altLang="en-US" sz="1865" b="1" dirty="0">
                <a:solidFill>
                  <a:srgbClr val="99CCFF"/>
                </a:solidFill>
                <a:ea typeface="微软雅黑" panose="020B0503020204020204" pitchFamily="34" charset="-122"/>
                <a:sym typeface="Arial" panose="020B0604020202090204" pitchFamily="34" charset="0"/>
              </a:rPr>
              <a:t>团结合作</a:t>
            </a:r>
            <a:endParaRPr lang="en-US" altLang="zh-CN" sz="1865" b="1" dirty="0">
              <a:solidFill>
                <a:srgbClr val="99CCFF"/>
              </a:solidFill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717576" y="1170949"/>
            <a:ext cx="3600570" cy="52322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sym typeface="Arial" panose="020B0604020202090204" pitchFamily="34" charset="0"/>
              </a:rPr>
              <a:t>团队行动曲线</a:t>
            </a:r>
          </a:p>
        </p:txBody>
      </p:sp>
      <p:sp>
        <p:nvSpPr>
          <p:cNvPr id="49" name="圆角矩形 4"/>
          <p:cNvSpPr/>
          <p:nvPr/>
        </p:nvSpPr>
        <p:spPr>
          <a:xfrm>
            <a:off x="7434881" y="984208"/>
            <a:ext cx="1590441" cy="55164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伪团队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465037" y="1577511"/>
            <a:ext cx="38680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black"/>
                </a:solidFill>
                <a:latin typeface="Arial" panose="020B0604020202090204"/>
                <a:ea typeface="微软雅黑" panose="020B0503020204020204" pitchFamily="34" charset="-122"/>
                <a:sym typeface="Arial" panose="020B0604020202090204" pitchFamily="34" charset="0"/>
              </a:rPr>
              <a:t>一群人被别人或自己称为团队，也具有团队潜力，但实际工作中根本不协作或根本无集体责任感。</a:t>
            </a:r>
          </a:p>
        </p:txBody>
      </p:sp>
      <p:sp>
        <p:nvSpPr>
          <p:cNvPr id="51" name="圆角矩形 31"/>
          <p:cNvSpPr/>
          <p:nvPr/>
        </p:nvSpPr>
        <p:spPr>
          <a:xfrm>
            <a:off x="7434881" y="2529366"/>
            <a:ext cx="1590441" cy="551642"/>
          </a:xfrm>
          <a:prstGeom prst="roundRect">
            <a:avLst/>
          </a:prstGeom>
          <a:solidFill>
            <a:srgbClr val="FABC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潜在团队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465037" y="3122669"/>
            <a:ext cx="38680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black"/>
                </a:solidFill>
                <a:latin typeface="Arial" panose="020B0604020202090204"/>
                <a:ea typeface="微软雅黑" panose="020B0503020204020204" pitchFamily="34" charset="-122"/>
                <a:sym typeface="Arial" panose="020B0604020202090204" pitchFamily="34" charset="0"/>
              </a:rPr>
              <a:t>是介于工作群体和真正团队之间的的群体。</a:t>
            </a:r>
          </a:p>
        </p:txBody>
      </p:sp>
      <p:sp>
        <p:nvSpPr>
          <p:cNvPr id="53" name="圆角矩形 33"/>
          <p:cNvSpPr/>
          <p:nvPr/>
        </p:nvSpPr>
        <p:spPr>
          <a:xfrm>
            <a:off x="7434881" y="3560418"/>
            <a:ext cx="1590441" cy="551642"/>
          </a:xfrm>
          <a:prstGeom prst="roundRect">
            <a:avLst/>
          </a:prstGeom>
          <a:solidFill>
            <a:srgbClr val="99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真正</a:t>
            </a:r>
            <a:r>
              <a: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的团队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465037" y="4153721"/>
            <a:ext cx="38680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prstClr val="black"/>
                </a:solidFill>
                <a:latin typeface="Arial" panose="020B0604020202090204"/>
                <a:ea typeface="微软雅黑" panose="020B0503020204020204" pitchFamily="34" charset="-122"/>
                <a:sym typeface="Arial" panose="020B0604020202090204" pitchFamily="34" charset="0"/>
              </a:rPr>
              <a:t>由一些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90204"/>
                <a:ea typeface="微软雅黑" panose="020B0503020204020204" pitchFamily="34" charset="-122"/>
                <a:sym typeface="Arial" panose="020B0604020202090204" pitchFamily="34" charset="0"/>
              </a:rPr>
              <a:t>人组成的，他们为同一目的工作，有共同的目标，团队中的每一个成员共同对团队所要达到的目的负责，也对团队采用的总的工作方法负责。</a:t>
            </a:r>
          </a:p>
        </p:txBody>
      </p:sp>
      <p:sp>
        <p:nvSpPr>
          <p:cNvPr id="55" name="圆角矩形 35"/>
          <p:cNvSpPr/>
          <p:nvPr/>
        </p:nvSpPr>
        <p:spPr>
          <a:xfrm>
            <a:off x="7434881" y="5300219"/>
            <a:ext cx="1590441" cy="551642"/>
          </a:xfrm>
          <a:prstGeom prst="round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绩</a:t>
            </a:r>
            <a:r>
              <a: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优团队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465037" y="5893522"/>
            <a:ext cx="38680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black"/>
                </a:solidFill>
                <a:latin typeface="Arial" panose="020B0604020202090204"/>
                <a:ea typeface="微软雅黑" panose="020B0503020204020204" pitchFamily="34" charset="-122"/>
                <a:sym typeface="Arial" panose="020B0604020202090204" pitchFamily="34" charset="0"/>
              </a:rPr>
              <a:t>是把团队的潜力</a:t>
            </a:r>
            <a:r>
              <a:rPr lang="zh-CN" altLang="en-US" sz="1600">
                <a:solidFill>
                  <a:prstClr val="black"/>
                </a:solidFill>
                <a:latin typeface="Arial" panose="020B0604020202090204"/>
                <a:ea typeface="微软雅黑" panose="020B0503020204020204" pitchFamily="34" charset="-122"/>
                <a:sym typeface="Arial" panose="020B0604020202090204" pitchFamily="34" charset="0"/>
              </a:rPr>
              <a:t>发挥到极致的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90204"/>
                <a:ea typeface="微软雅黑" panose="020B0503020204020204" pitchFamily="34" charset="-122"/>
                <a:sym typeface="Arial" panose="020B0604020202090204" pitchFamily="34" charset="0"/>
              </a:rPr>
              <a:t>团队。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一、团队的定义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5019" y="1563458"/>
            <a:ext cx="6885709" cy="2196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endParaRPr lang="en-US" altLang="zh-CN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的团队处于什么阶段呢？是真正意义上的团队吗？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31" y="1207005"/>
            <a:ext cx="4762500" cy="4410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二、</a:t>
            </a: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新员工融入管理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rcRect l="5347" r="5347"/>
          <a:stretch>
            <a:fillRect/>
          </a:stretch>
        </p:blipFill>
        <p:spPr>
          <a:xfrm>
            <a:off x="476023" y="1726817"/>
            <a:ext cx="4434840" cy="4434841"/>
          </a:xfrm>
          <a:prstGeom prst="roundRect">
            <a:avLst/>
          </a:prstGeom>
        </p:spPr>
      </p:pic>
      <p:sp>
        <p:nvSpPr>
          <p:cNvPr id="7" name="TextBox 3"/>
          <p:cNvSpPr txBox="1"/>
          <p:nvPr/>
        </p:nvSpPr>
        <p:spPr>
          <a:xfrm>
            <a:off x="5562187" y="4624437"/>
            <a:ext cx="6000750" cy="711336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</a:rPr>
              <a:t>融入</a:t>
            </a:r>
            <a:r>
              <a:rPr lang="en-US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</a:rPr>
              <a:t>分析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5267801" y="5339693"/>
            <a:ext cx="6477000" cy="9144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根据新员工的背景，分析其在融入团队过程中可能面临的挑战和困难，制定相应的解决方案</a:t>
            </a:r>
          </a:p>
        </p:txBody>
      </p:sp>
      <p:sp>
        <p:nvSpPr>
          <p:cNvPr id="16" name="AutoShape 5"/>
          <p:cNvSpPr/>
          <p:nvPr/>
        </p:nvSpPr>
        <p:spPr>
          <a:xfrm>
            <a:off x="5267801" y="3455990"/>
            <a:ext cx="238125" cy="238125"/>
          </a:xfrm>
          <a:prstGeom prst="ellipse">
            <a:avLst/>
          </a:prstGeom>
          <a:solidFill>
            <a:srgbClr val="0070C0"/>
          </a:solidFill>
        </p:spPr>
        <p:txBody>
          <a:bodyPr/>
          <a:lstStyle/>
          <a:p>
            <a:endParaRPr lang="zh-CN" altLang="en-US" sz="2200">
              <a:solidFill>
                <a:srgbClr val="0070C0"/>
              </a:solidFill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5562187" y="3194826"/>
            <a:ext cx="6000750" cy="666079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</a:rPr>
              <a:t>沟通了解</a:t>
            </a:r>
          </a:p>
        </p:txBody>
      </p:sp>
      <p:sp>
        <p:nvSpPr>
          <p:cNvPr id="18" name="TextBox 7"/>
          <p:cNvSpPr txBox="1"/>
          <p:nvPr/>
        </p:nvSpPr>
        <p:spPr>
          <a:xfrm>
            <a:off x="5267801" y="3854053"/>
            <a:ext cx="6477000" cy="9144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通过与新员工进行沟通，了解其个人背景、职业规划、技能特长以及期望达成的目标，为融入</a:t>
            </a:r>
            <a:r>
              <a:rPr lang="zh-CN" altLang="en-US" sz="16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团队</a:t>
            </a:r>
            <a:r>
              <a:rPr lang="en-US" sz="16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工作奠定基础</a:t>
            </a:r>
          </a:p>
        </p:txBody>
      </p:sp>
      <p:sp>
        <p:nvSpPr>
          <p:cNvPr id="19" name="TextBox 8"/>
          <p:cNvSpPr txBox="1"/>
          <p:nvPr/>
        </p:nvSpPr>
        <p:spPr>
          <a:xfrm>
            <a:off x="5562187" y="1629550"/>
            <a:ext cx="6000750" cy="697555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</a:rPr>
              <a:t>资料收集</a:t>
            </a:r>
          </a:p>
        </p:txBody>
      </p:sp>
      <p:sp>
        <p:nvSpPr>
          <p:cNvPr id="20" name="TextBox 9"/>
          <p:cNvSpPr txBox="1"/>
          <p:nvPr/>
        </p:nvSpPr>
        <p:spPr>
          <a:xfrm>
            <a:off x="5267801" y="2341885"/>
            <a:ext cx="6477000" cy="9144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提前</a:t>
            </a:r>
            <a:r>
              <a:rPr lang="en-US" sz="16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收集新员工的相关资料，如简历、面试记录等，以便更全面地了解其个人情况</a:t>
            </a:r>
          </a:p>
        </p:txBody>
      </p:sp>
      <p:sp>
        <p:nvSpPr>
          <p:cNvPr id="21" name="AutoShape 11"/>
          <p:cNvSpPr/>
          <p:nvPr/>
        </p:nvSpPr>
        <p:spPr>
          <a:xfrm>
            <a:off x="5267801" y="1937262"/>
            <a:ext cx="238125" cy="238125"/>
          </a:xfrm>
          <a:prstGeom prst="ellipse">
            <a:avLst/>
          </a:prstGeom>
          <a:solidFill>
            <a:srgbClr val="0070C0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12"/>
          <p:cNvSpPr/>
          <p:nvPr/>
        </p:nvSpPr>
        <p:spPr>
          <a:xfrm>
            <a:off x="5267801" y="4933837"/>
            <a:ext cx="238125" cy="238125"/>
          </a:xfrm>
          <a:prstGeom prst="ellipse">
            <a:avLst/>
          </a:prstGeom>
          <a:solidFill>
            <a:srgbClr val="0070C0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68735" y="1024037"/>
            <a:ext cx="11593288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2000">
                <a:solidFill>
                  <a:srgbClr val="2F2F2F"/>
                </a:solidFill>
                <a:latin typeface="微软雅黑"/>
                <a:ea typeface="微软雅黑"/>
              </a:rPr>
              <a:t>了解新员工的背景与需求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二、新员工融入管理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4963" y="2034175"/>
            <a:ext cx="5829300" cy="78105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确保新员工拥有舒适、安全的工作环境，包括办公桌椅、电脑设备等，以提高其工作效率和满意度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4963" y="1575832"/>
            <a:ext cx="5829300" cy="40005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fontAlgn="auto">
              <a:lnSpc>
                <a:spcPct val="7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</a:rPr>
              <a:t>工作场所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4963" y="3530045"/>
            <a:ext cx="5829300" cy="78105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安排新员工与团队成员进行互动和交流，帮助其快速熟悉团队成员和团队文化，增强归属感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963" y="3071702"/>
            <a:ext cx="5829300" cy="40005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fontAlgn="auto">
              <a:lnSpc>
                <a:spcPct val="7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</a:rPr>
              <a:t>团队介绍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4963" y="5118981"/>
            <a:ext cx="5829300" cy="78105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根据新员工的工作需求，为其提供必要的资源支持，如相关软件、资料库等，以便其更好地开展工作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4963" y="4660638"/>
            <a:ext cx="5829300" cy="40005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fontAlgn="auto">
              <a:lnSpc>
                <a:spcPct val="7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</a:rPr>
              <a:t>资源支持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38931" y="1450035"/>
            <a:ext cx="4792980" cy="47929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二、新员工融入管理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58319" y="2088071"/>
            <a:ext cx="3267075" cy="3267075"/>
          </a:xfrm>
          <a:prstGeom prst="ellipse">
            <a:avLst/>
          </a:prstGeom>
          <a:ln w="57150">
            <a:solidFill>
              <a:srgbClr val="6EA8D0"/>
            </a:solidFill>
            <a:prstDash val="solid"/>
          </a:ln>
        </p:spPr>
      </p:pic>
      <p:sp>
        <p:nvSpPr>
          <p:cNvPr id="14" name="TextBox 3"/>
          <p:cNvSpPr txBox="1"/>
          <p:nvPr/>
        </p:nvSpPr>
        <p:spPr>
          <a:xfrm>
            <a:off x="634966" y="2972036"/>
            <a:ext cx="3314231" cy="647995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</a:rPr>
              <a:t>岗位职责清晰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8155704" y="1716027"/>
            <a:ext cx="3314231" cy="1580007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与新员工共同制定短期</a:t>
            </a:r>
            <a:r>
              <a:rPr lang="zh-CN" altLang="en-US" sz="16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（试用期）</a:t>
            </a:r>
            <a:r>
              <a:rPr lang="en-US" sz="16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和长期的工作目标，帮助他们明确工作方向，激发工作动力</a:t>
            </a:r>
          </a:p>
        </p:txBody>
      </p:sp>
      <p:sp>
        <p:nvSpPr>
          <p:cNvPr id="16" name="TextBox 5"/>
          <p:cNvSpPr txBox="1"/>
          <p:nvPr/>
        </p:nvSpPr>
        <p:spPr>
          <a:xfrm>
            <a:off x="8155704" y="1097369"/>
            <a:ext cx="3314231" cy="622955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fontAlgn="auto">
              <a:lnSpc>
                <a:spcPct val="9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</a:rPr>
              <a:t>工作目标设定</a:t>
            </a:r>
          </a:p>
        </p:txBody>
      </p:sp>
      <p:sp>
        <p:nvSpPr>
          <p:cNvPr id="17" name="TextBox 6"/>
          <p:cNvSpPr txBox="1"/>
          <p:nvPr/>
        </p:nvSpPr>
        <p:spPr>
          <a:xfrm>
            <a:off x="8155704" y="4019931"/>
            <a:ext cx="3314231" cy="547835"/>
          </a:xfrm>
          <a:prstGeom prst="rect">
            <a:avLst/>
          </a:prstGeom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</a:rPr>
              <a:t>定期回顾与调整</a:t>
            </a:r>
          </a:p>
        </p:txBody>
      </p:sp>
      <p:sp>
        <p:nvSpPr>
          <p:cNvPr id="18" name="TextBox 7"/>
          <p:cNvSpPr txBox="1"/>
          <p:nvPr/>
        </p:nvSpPr>
        <p:spPr>
          <a:xfrm>
            <a:off x="8155704" y="4565142"/>
            <a:ext cx="3530255" cy="1580007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定期与新员工回顾工作目标的完成情况，根据实际情况进行调整和优化</a:t>
            </a:r>
          </a:p>
        </p:txBody>
      </p:sp>
      <p:sp>
        <p:nvSpPr>
          <p:cNvPr id="26" name="TextBox 8"/>
          <p:cNvSpPr txBox="1"/>
          <p:nvPr/>
        </p:nvSpPr>
        <p:spPr>
          <a:xfrm>
            <a:off x="634966" y="3620031"/>
            <a:ext cx="3314231" cy="1580007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为新员工详细阐述其岗位职责，</a:t>
            </a:r>
            <a:r>
              <a:rPr lang="zh-CN" altLang="en-US" sz="16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以及工作过程中需要注意的方面，</a:t>
            </a:r>
            <a:r>
              <a:rPr lang="en-US" sz="16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确保他们明确自己的工作范围和职责边界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77071" y="1691999"/>
            <a:ext cx="3118063" cy="1905000"/>
          </a:xfrm>
          <a:prstGeom prst="rect">
            <a:avLst/>
          </a:prstGeom>
          <a:ln w="38100" cap="sq">
            <a:noFill/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4799" y="1692000"/>
            <a:ext cx="3394942" cy="1952654"/>
          </a:xfrm>
          <a:prstGeom prst="rect">
            <a:avLst/>
          </a:prstGeom>
        </p:spPr>
      </p:pic>
      <p:sp>
        <p:nvSpPr>
          <p:cNvPr id="25" name="TextBox 8"/>
          <p:cNvSpPr txBox="1"/>
          <p:nvPr/>
        </p:nvSpPr>
        <p:spPr>
          <a:xfrm>
            <a:off x="1577340" y="272217"/>
            <a:ext cx="999236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二、新员工融入管理</a:t>
            </a: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98987" y="1743101"/>
            <a:ext cx="3394942" cy="1865457"/>
          </a:xfrm>
          <a:prstGeom prst="rect">
            <a:avLst/>
          </a:prstGeom>
        </p:spPr>
      </p:pic>
      <p:sp>
        <p:nvSpPr>
          <p:cNvPr id="18" name="AutoShape 3"/>
          <p:cNvSpPr/>
          <p:nvPr/>
        </p:nvSpPr>
        <p:spPr>
          <a:xfrm>
            <a:off x="623312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effectLst>
            <a:outerShdw blurRad="34290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0" name="AutoShape 5"/>
          <p:cNvSpPr/>
          <p:nvPr/>
        </p:nvSpPr>
        <p:spPr>
          <a:xfrm>
            <a:off x="8189230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effectLst>
            <a:outerShdw blurRad="34290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1" name="TextBox 7"/>
          <p:cNvSpPr txBox="1"/>
          <p:nvPr/>
        </p:nvSpPr>
        <p:spPr>
          <a:xfrm>
            <a:off x="729057" y="3453550"/>
            <a:ext cx="3183452" cy="559238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</a:rPr>
              <a:t>安排导师</a:t>
            </a:r>
            <a:endParaRPr lang="en-US" sz="2000" b="1">
              <a:solidFill>
                <a:srgbClr val="0070C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811743" y="4164695"/>
            <a:ext cx="3018080" cy="1613061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</a:rPr>
              <a:t>为新员工安排经验丰富的导师，帮助其熟悉工作环境、了解团队文化，并提供必要的指导和支持</a:t>
            </a:r>
          </a:p>
        </p:txBody>
      </p:sp>
      <p:sp>
        <p:nvSpPr>
          <p:cNvPr id="24" name="AutoShape 10"/>
          <p:cNvSpPr/>
          <p:nvPr/>
        </p:nvSpPr>
        <p:spPr>
          <a:xfrm>
            <a:off x="4405937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effectLst>
            <a:outerShdw blurRad="34290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6" name="TextBox 11"/>
          <p:cNvSpPr txBox="1"/>
          <p:nvPr/>
        </p:nvSpPr>
        <p:spPr>
          <a:xfrm>
            <a:off x="4511682" y="3453550"/>
            <a:ext cx="3183452" cy="559238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</a:rPr>
              <a:t>非正式交流机会</a:t>
            </a:r>
            <a:endParaRPr lang="en-US" sz="2000" b="1">
              <a:solidFill>
                <a:srgbClr val="0070C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7" name="TextBox 12"/>
          <p:cNvSpPr txBox="1"/>
          <p:nvPr/>
        </p:nvSpPr>
        <p:spPr>
          <a:xfrm>
            <a:off x="8294976" y="3453550"/>
            <a:ext cx="3183452" cy="559238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</a:rPr>
              <a:t>培训计划</a:t>
            </a:r>
          </a:p>
        </p:txBody>
      </p:sp>
      <p:sp>
        <p:nvSpPr>
          <p:cNvPr id="28" name="TextBox 13"/>
          <p:cNvSpPr txBox="1"/>
          <p:nvPr/>
        </p:nvSpPr>
        <p:spPr>
          <a:xfrm>
            <a:off x="4594368" y="4164695"/>
            <a:ext cx="3018080" cy="1613061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500">
              <a:solidFill>
                <a:srgbClr val="000000">
                  <a:alpha val="69804"/>
                  <a:alpha val="7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9" name="TextBox 14"/>
          <p:cNvSpPr txBox="1"/>
          <p:nvPr/>
        </p:nvSpPr>
        <p:spPr>
          <a:xfrm>
            <a:off x="8377661" y="4164695"/>
            <a:ext cx="3018080" cy="1613061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</a:rPr>
              <a:t>针对新员工的技能短板和发展需求，制定培训计划，包括培训课程、实践项目等，以提升其专业素养</a:t>
            </a:r>
          </a:p>
        </p:txBody>
      </p:sp>
      <p:sp>
        <p:nvSpPr>
          <p:cNvPr id="2" name="TextBox 8"/>
          <p:cNvSpPr txBox="1"/>
          <p:nvPr/>
        </p:nvSpPr>
        <p:spPr>
          <a:xfrm>
            <a:off x="4577071" y="4165093"/>
            <a:ext cx="3018080" cy="1613061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</a:rPr>
              <a:t>创造轻松的非正式交流环境，如聚餐、户外活动等，促进新员工与团队成员相互了解和信任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217"/>
            <a:ext cx="999236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二、新员工融入管理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/>
          <a:srcRect t="5742" b="5742"/>
          <a:stretch>
            <a:fillRect/>
          </a:stretch>
        </p:blipFill>
        <p:spPr>
          <a:xfrm>
            <a:off x="6519266" y="1487175"/>
            <a:ext cx="5238701" cy="4637054"/>
          </a:xfrm>
          <a:prstGeom prst="rect">
            <a:avLst/>
          </a:prstGeom>
        </p:spPr>
      </p:pic>
      <p:sp>
        <p:nvSpPr>
          <p:cNvPr id="14" name="TextBox 3"/>
          <p:cNvSpPr txBox="1"/>
          <p:nvPr/>
        </p:nvSpPr>
        <p:spPr>
          <a:xfrm>
            <a:off x="1798125" y="1793756"/>
            <a:ext cx="4238625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通过一对一的定期沟通，了解新员工的工作状态、困惑和挑战，</a:t>
            </a:r>
            <a:r>
              <a:rPr lang="zh-CN" altLang="en-US" sz="16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对其工作成果给予及时的鼓励和认可</a:t>
            </a:r>
            <a:endParaRPr lang="en-US" sz="1600">
              <a:solidFill>
                <a:srgbClr val="1F1F1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1798125" y="1312069"/>
            <a:ext cx="4219575" cy="738707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</a:rPr>
              <a:t>定期沟通</a:t>
            </a:r>
          </a:p>
        </p:txBody>
      </p:sp>
      <p:sp>
        <p:nvSpPr>
          <p:cNvPr id="18" name="TextBox 5"/>
          <p:cNvSpPr txBox="1"/>
          <p:nvPr/>
        </p:nvSpPr>
        <p:spPr>
          <a:xfrm>
            <a:off x="1798125" y="3544317"/>
            <a:ext cx="4238625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关注</a:t>
            </a:r>
            <a:r>
              <a:rPr lang="en-US" sz="16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新员工</a:t>
            </a:r>
            <a:r>
              <a:rPr lang="zh-CN" altLang="en-US" sz="16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的生活状况以及</a:t>
            </a:r>
            <a:r>
              <a:rPr lang="en-US" sz="16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在日常工作中的情绪变化，及时询问并提供帮助</a:t>
            </a:r>
          </a:p>
        </p:txBody>
      </p:sp>
      <p:sp>
        <p:nvSpPr>
          <p:cNvPr id="19" name="TextBox 6"/>
          <p:cNvSpPr txBox="1"/>
          <p:nvPr/>
        </p:nvSpPr>
        <p:spPr>
          <a:xfrm>
            <a:off x="1798125" y="3057864"/>
            <a:ext cx="4219575" cy="736876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</a:rPr>
              <a:t>关注细节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1798125" y="5222205"/>
            <a:ext cx="4238625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耐心倾听新员工的想法和感受，给予积极的反馈和理解，让他们感受到被重视</a:t>
            </a:r>
          </a:p>
        </p:txBody>
      </p:sp>
      <p:sp>
        <p:nvSpPr>
          <p:cNvPr id="21" name="TextBox 8"/>
          <p:cNvSpPr txBox="1"/>
          <p:nvPr/>
        </p:nvSpPr>
        <p:spPr>
          <a:xfrm>
            <a:off x="1798125" y="4741295"/>
            <a:ext cx="4219575" cy="749453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</a:rPr>
              <a:t>倾听与理解</a:t>
            </a:r>
          </a:p>
        </p:txBody>
      </p:sp>
      <p:sp>
        <p:nvSpPr>
          <p:cNvPr id="22" name="TextBox 10"/>
          <p:cNvSpPr txBox="1"/>
          <p:nvPr/>
        </p:nvSpPr>
        <p:spPr>
          <a:xfrm>
            <a:off x="857757" y="1686414"/>
            <a:ext cx="849630" cy="4616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 fontAlgn="auto">
              <a:spcBef>
                <a:spcPts val="375"/>
              </a:spcBef>
              <a:spcAft>
                <a:spcPts val="0"/>
              </a:spcAft>
            </a:pPr>
            <a:r>
              <a:rPr lang="en-US" sz="2400">
                <a:solidFill>
                  <a:srgbClr val="0070C0"/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23" name="TextBox 11"/>
          <p:cNvSpPr txBox="1"/>
          <p:nvPr/>
        </p:nvSpPr>
        <p:spPr>
          <a:xfrm>
            <a:off x="857757" y="3424990"/>
            <a:ext cx="849630" cy="4616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 fontAlgn="auto">
              <a:spcBef>
                <a:spcPts val="375"/>
              </a:spcBef>
              <a:spcAft>
                <a:spcPts val="0"/>
              </a:spcAft>
            </a:pPr>
            <a:r>
              <a:rPr lang="en-US" sz="2400">
                <a:solidFill>
                  <a:srgbClr val="0070C0"/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24" name="TextBox 12"/>
          <p:cNvSpPr txBox="1"/>
          <p:nvPr/>
        </p:nvSpPr>
        <p:spPr>
          <a:xfrm>
            <a:off x="857757" y="5146271"/>
            <a:ext cx="849630" cy="4616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 fontAlgn="auto">
              <a:spcBef>
                <a:spcPts val="375"/>
              </a:spcBef>
              <a:spcAft>
                <a:spcPts val="0"/>
              </a:spcAft>
            </a:pPr>
            <a:r>
              <a:rPr lang="en-US" sz="2400">
                <a:solidFill>
                  <a:srgbClr val="0070C0"/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26" name="AutoShape 13"/>
          <p:cNvSpPr/>
          <p:nvPr/>
        </p:nvSpPr>
        <p:spPr>
          <a:xfrm>
            <a:off x="963257" y="1597932"/>
            <a:ext cx="638629" cy="638629"/>
          </a:xfrm>
          <a:prstGeom prst="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AutoShape 14"/>
          <p:cNvSpPr/>
          <p:nvPr/>
        </p:nvSpPr>
        <p:spPr>
          <a:xfrm>
            <a:off x="963257" y="3327861"/>
            <a:ext cx="638629" cy="638629"/>
          </a:xfrm>
          <a:prstGeom prst="rect">
            <a:avLst/>
          </a:prstGeom>
          <a:noFill/>
          <a:ln w="19050">
            <a:solidFill>
              <a:srgbClr val="0070C0"/>
            </a:solidFill>
            <a:prstDash val="solid"/>
          </a:ln>
        </p:spPr>
      </p:sp>
      <p:sp>
        <p:nvSpPr>
          <p:cNvPr id="28" name="AutoShape 15"/>
          <p:cNvSpPr/>
          <p:nvPr/>
        </p:nvSpPr>
        <p:spPr>
          <a:xfrm>
            <a:off x="963257" y="5057789"/>
            <a:ext cx="638629" cy="638629"/>
          </a:xfrm>
          <a:prstGeom prst="rect">
            <a:avLst/>
          </a:prstGeom>
          <a:noFill/>
          <a:ln w="19050">
            <a:solidFill>
              <a:srgbClr val="0070C0"/>
            </a:solidFill>
            <a:prstDash val="solid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F34A5-A367-136D-6AEF-14846270F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>
            <a:extLst>
              <a:ext uri="{FF2B5EF4-FFF2-40B4-BE49-F238E27FC236}">
                <a16:creationId xmlns:a16="http://schemas.microsoft.com/office/drawing/2014/main" id="{C84C62CD-1B2E-D11B-97EC-E2187C8D43EA}"/>
              </a:ext>
            </a:extLst>
          </p:cNvPr>
          <p:cNvSpPr txBox="1"/>
          <p:nvPr/>
        </p:nvSpPr>
        <p:spPr>
          <a:xfrm>
            <a:off x="1433195" y="375920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场景模拟—新员工融入管理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F6E37B27-ADC6-5425-8107-D65B3D17C0D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76630" y="1383030"/>
            <a:ext cx="10905490" cy="922655"/>
          </a:xfrm>
          <a:prstGeom prst="roundRect">
            <a:avLst/>
          </a:prstGeom>
          <a:solidFill>
            <a:srgbClr val="CCECFF"/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CB55CC-2F11-2526-374D-FF7F7E9767B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172845" y="1455420"/>
            <a:ext cx="1053211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新员工融入是一个系统的过程，旨在帮助新入职的伙伴快速融入公司和项目，提高工作效率，并且与</a:t>
            </a:r>
            <a:r>
              <a:rPr lang="zh-CN" altLang="en-US">
                <a:solidFill>
                  <a:prstClr val="black"/>
                </a:solidFill>
                <a:latin typeface="Heiti TC Light" panose="02000000000000000000" charset="-122"/>
                <a:ea typeface="Heiti TC Light" panose="02000000000000000000" charset="-122"/>
              </a:rPr>
              <a:t>团队内外部人员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迅速建立良好的合作关系。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2AF848-89AF-5CB8-56DE-6FF8092411E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131060" y="3121660"/>
            <a:ext cx="9626600" cy="2735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8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38B8C0"/>
                </a:solidFill>
                <a:effectLst/>
                <a:uLnTx/>
                <a:uFillTx/>
                <a:latin typeface="Heiti TC Medium" panose="02000000000000000000" charset="-122"/>
                <a:ea typeface="Heiti TC Medium" panose="02000000000000000000" charset="-122"/>
                <a:cs typeface="Heiti TC Medium" panose="02000000000000000000" charset="-122"/>
                <a:sym typeface="+mn-ea"/>
              </a:rPr>
              <a:t>场景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38B8C0"/>
                </a:solidFill>
                <a:effectLst/>
                <a:uLnTx/>
                <a:uFillTx/>
                <a:latin typeface="Heiti TC Medium" panose="02000000000000000000" charset="-122"/>
                <a:ea typeface="Heiti TC Medium" panose="02000000000000000000" charset="-122"/>
                <a:cs typeface="Heiti TC Medium" panose="02000000000000000000" charset="-122"/>
                <a:sym typeface="+mn-ea"/>
              </a:rPr>
              <a:t>01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  <a:sym typeface="+mn-ea"/>
              </a:rPr>
              <a:t>：</a:t>
            </a:r>
            <a:r>
              <a:rPr lang="zh-CN" altLang="en-US" sz="2000">
                <a:solidFill>
                  <a:prstClr val="black"/>
                </a:solidFill>
                <a:latin typeface="Heiti TC Light" panose="02000000000000000000" charset="-122"/>
                <a:ea typeface="Heiti TC Light" panose="02000000000000000000" charset="-122"/>
              </a:rPr>
              <a:t>小黄想往安全渗透工程师方向发展，工作中每天都在处理文档工作，感到不适应，但是也不主动向主管反馈，主管发现他日常工作不够积极，</a:t>
            </a:r>
            <a:r>
              <a:rPr lang="zh-CN" altLang="en-US" sz="2000">
                <a:solidFill>
                  <a:prstClr val="black"/>
                </a:solidFill>
                <a:latin typeface="Heiti TC Light" panose="02000000000000000000" charset="-122"/>
                <a:ea typeface="Heiti TC Light" panose="02000000000000000000" charset="-122"/>
                <a:sym typeface="+mn-ea"/>
              </a:rPr>
              <a:t>该怎么办？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iti TC Light" panose="02000000000000000000" charset="-122"/>
              <a:ea typeface="Heiti TC Light" panose="02000000000000000000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iti TC Light" panose="02000000000000000000" charset="-122"/>
              <a:ea typeface="Heiti TC Light" panose="02000000000000000000" charset="-122"/>
              <a:cs typeface="+mn-cs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FA39F2-B19E-8546-922C-AE3EC7F2531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28700" y="3400425"/>
            <a:ext cx="969010" cy="64833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8567E6-0F5F-DF81-AB1C-87FCEB750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E01EE5D-26FB-46D5-A381-ECFB35BF1D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36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433195" y="375920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场景模拟—新员工融入管理</a:t>
            </a:r>
          </a:p>
        </p:txBody>
      </p:sp>
      <p:sp>
        <p:nvSpPr>
          <p:cNvPr id="12" name="圆角矩形 11"/>
          <p:cNvSpPr/>
          <p:nvPr>
            <p:custDataLst>
              <p:tags r:id="rId1"/>
            </p:custDataLst>
          </p:nvPr>
        </p:nvSpPr>
        <p:spPr>
          <a:xfrm>
            <a:off x="976630" y="1383030"/>
            <a:ext cx="10905490" cy="922655"/>
          </a:xfrm>
          <a:prstGeom prst="roundRect">
            <a:avLst/>
          </a:prstGeom>
          <a:solidFill>
            <a:srgbClr val="CCECFF"/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1172845" y="1455420"/>
            <a:ext cx="1053211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新员工融入是一个系统的过程，旨在帮助新入职的伙伴快速融入公司和项目，提高工作效率，并且与团队内外部人员迅速建立良好的合作关系。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131060" y="3121660"/>
            <a:ext cx="9626600" cy="2735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8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38B8C0"/>
                </a:solidFill>
                <a:effectLst/>
                <a:uLnTx/>
                <a:uFillTx/>
                <a:latin typeface="Heiti TC Medium" panose="02000000000000000000" charset="-122"/>
                <a:ea typeface="Heiti TC Medium" panose="02000000000000000000" charset="-122"/>
                <a:cs typeface="Heiti TC Medium" panose="02000000000000000000" charset="-122"/>
              </a:rPr>
              <a:t>场景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38B8C0"/>
                </a:solidFill>
                <a:effectLst/>
                <a:uLnTx/>
                <a:uFillTx/>
                <a:latin typeface="Heiti TC Medium" panose="02000000000000000000" charset="-122"/>
                <a:ea typeface="Heiti TC Medium" panose="02000000000000000000" charset="-122"/>
                <a:cs typeface="Heiti TC Medium" panose="02000000000000000000" charset="-122"/>
              </a:rPr>
              <a:t>02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+mn-cs"/>
              </a:rPr>
              <a:t>：</a:t>
            </a:r>
            <a:r>
              <a:rPr lang="zh-CN" altLang="en-US" sz="2000">
                <a:solidFill>
                  <a:prstClr val="black"/>
                </a:solidFill>
                <a:latin typeface="Heiti TC Light" panose="02000000000000000000" charset="-122"/>
                <a:ea typeface="Heiti TC Light" panose="02000000000000000000" charset="-122"/>
              </a:rPr>
              <a:t>新员工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小明出生于东北，来到南方的项目上后发现天气潮湿，浑身长湿疹，想换到北方项目。寻求主管帮助，该怎么办？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28700" y="3400425"/>
            <a:ext cx="969010" cy="64833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E01EE5D-26FB-46D5-A381-ECFB35BF1D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108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078E7-1DFC-0A73-7A3D-3253019F0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883D480-8E4A-3FFB-39CF-AD1C56C28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159" y="1996145"/>
            <a:ext cx="3240360" cy="32403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246CF99-89B8-4DCB-19FD-0FDC2B0E9CB5}"/>
              </a:ext>
            </a:extLst>
          </p:cNvPr>
          <p:cNvSpPr txBox="1"/>
          <p:nvPr/>
        </p:nvSpPr>
        <p:spPr>
          <a:xfrm>
            <a:off x="4773191" y="1426468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签到二维码</a:t>
            </a:r>
          </a:p>
        </p:txBody>
      </p:sp>
    </p:spTree>
    <p:extLst>
      <p:ext uri="{BB962C8B-B14F-4D97-AF65-F5344CB8AC3E}">
        <p14:creationId xmlns:p14="http://schemas.microsoft.com/office/powerpoint/2010/main" val="334929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6A8F5-45F1-F7B6-8808-C4BE6A046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1">
            <a:extLst>
              <a:ext uri="{FF2B5EF4-FFF2-40B4-BE49-F238E27FC236}">
                <a16:creationId xmlns:a16="http://schemas.microsoft.com/office/drawing/2014/main" id="{82B91B99-96F8-6A59-6674-61ACC1C73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51" y="952029"/>
            <a:ext cx="6362088" cy="61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培训考核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1DE459A-ACF8-F1AD-0CE5-E237A3DF5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454516"/>
              </p:ext>
            </p:extLst>
          </p:nvPr>
        </p:nvGraphicFramePr>
        <p:xfrm>
          <a:off x="740743" y="1744117"/>
          <a:ext cx="7200799" cy="4304777"/>
        </p:xfrm>
        <a:graphic>
          <a:graphicData uri="http://schemas.openxmlformats.org/drawingml/2006/table">
            <a:tbl>
              <a:tblPr firstRow="1" firstCol="1" bandRow="1"/>
              <a:tblGrid>
                <a:gridCol w="694561">
                  <a:extLst>
                    <a:ext uri="{9D8B030D-6E8A-4147-A177-3AD203B41FA5}">
                      <a16:colId xmlns:a16="http://schemas.microsoft.com/office/drawing/2014/main" val="2986308676"/>
                    </a:ext>
                  </a:extLst>
                </a:gridCol>
                <a:gridCol w="1394746">
                  <a:extLst>
                    <a:ext uri="{9D8B030D-6E8A-4147-A177-3AD203B41FA5}">
                      <a16:colId xmlns:a16="http://schemas.microsoft.com/office/drawing/2014/main" val="3372603562"/>
                    </a:ext>
                  </a:extLst>
                </a:gridCol>
                <a:gridCol w="4085819">
                  <a:extLst>
                    <a:ext uri="{9D8B030D-6E8A-4147-A177-3AD203B41FA5}">
                      <a16:colId xmlns:a16="http://schemas.microsoft.com/office/drawing/2014/main" val="399029331"/>
                    </a:ext>
                  </a:extLst>
                </a:gridCol>
                <a:gridCol w="1025673">
                  <a:extLst>
                    <a:ext uri="{9D8B030D-6E8A-4147-A177-3AD203B41FA5}">
                      <a16:colId xmlns:a16="http://schemas.microsoft.com/office/drawing/2014/main" val="3180918274"/>
                    </a:ext>
                  </a:extLst>
                </a:gridCol>
              </a:tblGrid>
              <a:tr h="474059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6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中宋" panose="02010600040101010101" pitchFamily="2" charset="-122"/>
                        </a:rPr>
                        <a:t>序号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016" marR="61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6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中宋" panose="02010600040101010101" pitchFamily="2" charset="-122"/>
                        </a:rPr>
                        <a:t>考核项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016" marR="61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6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中宋" panose="02010600040101010101" pitchFamily="2" charset="-122"/>
                        </a:rPr>
                        <a:t>计算公示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016" marR="61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600" b="1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中宋" panose="02010600040101010101" pitchFamily="2" charset="-122"/>
                        </a:rPr>
                        <a:t>考核权重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016" marR="61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107355"/>
                  </a:ext>
                </a:extLst>
              </a:tr>
              <a:tr h="474059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016" marR="61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培训出勤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016" marR="61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实际出勤</a:t>
                      </a: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应出勤×</a:t>
                      </a: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100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016" marR="61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10%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016" marR="61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175577"/>
                  </a:ext>
                </a:extLst>
              </a:tr>
              <a:tr h="1219807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2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016" marR="61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课堂参与度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016" marR="61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200"/>
                        </a:lnSpc>
                      </a:pP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培训结束后根据每个小组得分由高到低排列，第一名</a:t>
                      </a: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100</a:t>
                      </a: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分，第二名</a:t>
                      </a: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90</a:t>
                      </a: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分，第三名</a:t>
                      </a: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80</a:t>
                      </a: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分，第四名</a:t>
                      </a: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70</a:t>
                      </a: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分，第五名</a:t>
                      </a: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60</a:t>
                      </a: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分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016" marR="61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30%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016" marR="61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330343"/>
                  </a:ext>
                </a:extLst>
              </a:tr>
              <a:tr h="474059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3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016" marR="61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考试成绩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016" marR="61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考试得分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016" marR="61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30%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016" marR="61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7464309"/>
                  </a:ext>
                </a:extLst>
              </a:tr>
              <a:tr h="1183706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4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016" marR="61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培训感受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016" marR="61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200"/>
                        </a:lnSpc>
                      </a:pP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每人整理一篇培训心得和感受，以及对培训的意义，由部门领导进行打分：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ts val="2200"/>
                        </a:lnSpc>
                      </a:pP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优秀：</a:t>
                      </a: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90</a:t>
                      </a: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分以上；良好：</a:t>
                      </a: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80-89</a:t>
                      </a: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分；一般：</a:t>
                      </a: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60-79</a:t>
                      </a: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分；较差：</a:t>
                      </a: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60</a:t>
                      </a: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分以下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016" marR="610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30%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016" marR="61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284408"/>
                  </a:ext>
                </a:extLst>
              </a:tr>
              <a:tr h="479087">
                <a:tc gridSpan="2"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综合得分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016" marR="61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综合得分</a:t>
                      </a:r>
                      <a:r>
                        <a:rPr lang="en-US" sz="1600" b="1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=</a:t>
                      </a: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∑（指标得分×权重）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016" marR="61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016" marR="61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369096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487FAB03-D4E1-30F8-7B41-4E62D1BE7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99" y="952733"/>
            <a:ext cx="3816424" cy="53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6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C8168-2EE1-6BCD-8BA8-E52F144A9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82C3DB8-66EF-11FE-422D-BFE6F5C145CB}"/>
              </a:ext>
            </a:extLst>
          </p:cNvPr>
          <p:cNvSpPr txBox="1"/>
          <p:nvPr/>
        </p:nvSpPr>
        <p:spPr>
          <a:xfrm>
            <a:off x="2036887" y="109604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👊</a:t>
            </a: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❤</a:t>
            </a: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👊👍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54A465-2307-173F-3B4A-449301B912EE}"/>
              </a:ext>
            </a:extLst>
          </p:cNvPr>
          <p:cNvSpPr txBox="1"/>
          <p:nvPr/>
        </p:nvSpPr>
        <p:spPr>
          <a:xfrm>
            <a:off x="5205239" y="118837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全心全意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C842A1-A663-28F0-1122-1F3C6D1DAC66}"/>
              </a:ext>
            </a:extLst>
          </p:cNvPr>
          <p:cNvSpPr txBox="1"/>
          <p:nvPr/>
        </p:nvSpPr>
        <p:spPr>
          <a:xfrm>
            <a:off x="1935610" y="2176165"/>
            <a:ext cx="2789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👚🍜👨👧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565BA8-7825-32F6-6010-E70357A4390F}"/>
              </a:ext>
            </a:extLst>
          </p:cNvPr>
          <p:cNvSpPr txBox="1"/>
          <p:nvPr/>
        </p:nvSpPr>
        <p:spPr>
          <a:xfrm>
            <a:off x="5205239" y="2218556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衣食父母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FBE375-19AB-76A2-66AB-19E8FFB2A62C}"/>
              </a:ext>
            </a:extLst>
          </p:cNvPr>
          <p:cNvSpPr txBox="1"/>
          <p:nvPr/>
        </p:nvSpPr>
        <p:spPr>
          <a:xfrm>
            <a:off x="1911821" y="3258026"/>
            <a:ext cx="2789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😮🍁😮🌧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185140-8C67-B04E-4F5C-DF2157EDB401}"/>
              </a:ext>
            </a:extLst>
          </p:cNvPr>
          <p:cNvSpPr txBox="1"/>
          <p:nvPr/>
        </p:nvSpPr>
        <p:spPr>
          <a:xfrm>
            <a:off x="5205239" y="3298676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呼风唤雨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A78C78-2C59-B583-CB7C-3DEC7655FB58}"/>
              </a:ext>
            </a:extLst>
          </p:cNvPr>
          <p:cNvSpPr txBox="1"/>
          <p:nvPr/>
        </p:nvSpPr>
        <p:spPr>
          <a:xfrm>
            <a:off x="1911821" y="4266138"/>
            <a:ext cx="2789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🍂🌸😓🌊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182871-CC71-61CD-8DAE-B3DB46291169}"/>
              </a:ext>
            </a:extLst>
          </p:cNvPr>
          <p:cNvSpPr txBox="1"/>
          <p:nvPr/>
        </p:nvSpPr>
        <p:spPr>
          <a:xfrm>
            <a:off x="5205239" y="4306788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落花流水</a:t>
            </a:r>
          </a:p>
        </p:txBody>
      </p:sp>
    </p:spTree>
    <p:extLst>
      <p:ext uri="{BB962C8B-B14F-4D97-AF65-F5344CB8AC3E}">
        <p14:creationId xmlns:p14="http://schemas.microsoft.com/office/powerpoint/2010/main" val="136056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9" grpId="0"/>
      <p:bldP spid="10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3AD1B5"/>
            </a:gs>
            <a:gs pos="72000">
              <a:srgbClr val="008AD1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D2C026-1B62-6A86-88E0-C3A7BCF8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CF5DD927-6CC7-E304-0715-4398941E5C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57" b="40673"/>
          <a:stretch>
            <a:fillRect/>
          </a:stretch>
        </p:blipFill>
        <p:spPr>
          <a:xfrm>
            <a:off x="3926875" y="3062925"/>
            <a:ext cx="8928992" cy="429096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6A8DBC6-0E0B-1E9A-1EF6-F59209F673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57" b="40673"/>
          <a:stretch>
            <a:fillRect/>
          </a:stretch>
        </p:blipFill>
        <p:spPr>
          <a:xfrm rot="10800000">
            <a:off x="-123353" y="-16445"/>
            <a:ext cx="8928992" cy="4290960"/>
          </a:xfrm>
          <a:prstGeom prst="rect">
            <a:avLst/>
          </a:prstGeom>
        </p:spPr>
      </p:pic>
      <p:sp>
        <p:nvSpPr>
          <p:cNvPr id="2050" name="文本框 2">
            <a:extLst>
              <a:ext uri="{FF2B5EF4-FFF2-40B4-BE49-F238E27FC236}">
                <a16:creationId xmlns:a16="http://schemas.microsoft.com/office/drawing/2014/main" id="{018A1B40-D8C8-0C60-BDCD-53907E2376A5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34334" y="1717097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985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Arial" panose="020B0604020202090204" pitchFamily="34" charset="0"/>
              </a:rPr>
              <a:t>03</a:t>
            </a:r>
            <a:endParaRPr kumimoji="0" lang="zh-CN" altLang="en-US" sz="20985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Arial" panose="020B060402020209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F6AB87D-EA6C-37CF-2139-2657E6EA7814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5765771" y="3378097"/>
            <a:ext cx="6496252" cy="0"/>
          </a:xfrm>
          <a:prstGeom prst="line">
            <a:avLst/>
          </a:prstGeom>
          <a:ln w="127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文本框 11">
            <a:extLst>
              <a:ext uri="{FF2B5EF4-FFF2-40B4-BE49-F238E27FC236}">
                <a16:creationId xmlns:a16="http://schemas.microsoft.com/office/drawing/2014/main" id="{FC1FFC11-BE75-16E1-5021-0E17047C508C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18391" y="3085934"/>
            <a:ext cx="3466906" cy="584327"/>
          </a:xfrm>
          <a:prstGeom prst="rect">
            <a:avLst/>
          </a:prstGeom>
          <a:solidFill>
            <a:srgbClr val="34C7BA"/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79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Arial" panose="020B0604020202090204" pitchFamily="34" charset="0"/>
              </a:rPr>
              <a:t>章节 </a:t>
            </a:r>
            <a:r>
              <a:rPr kumimoji="0" lang="en-US" altLang="zh-CN" sz="379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Arial" panose="020B0604020202090204" pitchFamily="34" charset="0"/>
              </a:rPr>
              <a:t>PART</a:t>
            </a:r>
            <a:endParaRPr kumimoji="0" lang="zh-CN" altLang="en-US" sz="3795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Arial" panose="020B060402020209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C2AC2D8-82B7-70BC-CF93-6D4AD5685C0D}"/>
              </a:ext>
            </a:extLst>
          </p:cNvPr>
          <p:cNvSpPr/>
          <p:nvPr/>
        </p:nvSpPr>
        <p:spPr>
          <a:xfrm>
            <a:off x="5765770" y="2510267"/>
            <a:ext cx="678428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团队成员规划和梯队建设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53C8F0-310C-2D61-CFED-B37F5067B8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743" y="484013"/>
            <a:ext cx="2644714" cy="5551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0505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052" grpId="0" animBg="1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217"/>
            <a:ext cx="999236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一、团队成员规划和梯队建设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5798" y="1482090"/>
            <a:ext cx="10860405" cy="112141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汉仪粗简黑简"/>
              <a:ea typeface="汉仪粗简黑简"/>
              <a:cs typeface="汉仪粗简黑简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22993" y="1781810"/>
            <a:ext cx="49460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管理</a:t>
            </a:r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 </a:t>
            </a:r>
            <a:r>
              <a:rPr lang="zh-CN" altLang="en-US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=</a:t>
            </a:r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 </a:t>
            </a:r>
            <a:r>
              <a:rPr lang="zh-CN" altLang="en-US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管（事）+ 理（人）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93420" y="3154045"/>
            <a:ext cx="2328545" cy="3164452"/>
            <a:chOff x="2257" y="2437"/>
            <a:chExt cx="5257" cy="7566"/>
          </a:xfrm>
        </p:grpSpPr>
        <p:sp>
          <p:nvSpPr>
            <p:cNvPr id="5" name="矩形 4"/>
            <p:cNvSpPr/>
            <p:nvPr/>
          </p:nvSpPr>
          <p:spPr>
            <a:xfrm>
              <a:off x="2849" y="2880"/>
              <a:ext cx="3331" cy="885"/>
            </a:xfrm>
            <a:prstGeom prst="rect">
              <a:avLst/>
            </a:prstGeom>
            <a:solidFill>
              <a:srgbClr val="CFE5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925" y="2692"/>
              <a:ext cx="1305" cy="1305"/>
              <a:chOff x="5925" y="2692"/>
              <a:chExt cx="1305" cy="1305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925" y="2692"/>
                <a:ext cx="1305" cy="1305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汉仪粗简黑简" panose="00020600040101010101" charset="-122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040" y="2792"/>
                <a:ext cx="1057" cy="1119"/>
              </a:xfrm>
              <a:prstGeom prst="ellipse">
                <a:avLst/>
              </a:prstGeom>
              <a:solidFill>
                <a:srgbClr val="1B89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汉仪粗简黑简" panose="00020600040101010101" charset="-122"/>
                </a:endParaRPr>
              </a:p>
            </p:txBody>
          </p:sp>
        </p:grpSp>
        <p:sp>
          <p:nvSpPr>
            <p:cNvPr id="8" name="任意多边形 13"/>
            <p:cNvSpPr/>
            <p:nvPr/>
          </p:nvSpPr>
          <p:spPr>
            <a:xfrm>
              <a:off x="2998" y="2527"/>
              <a:ext cx="4516" cy="1596"/>
            </a:xfrm>
            <a:custGeom>
              <a:avLst/>
              <a:gdLst>
                <a:gd name="connsiteX0" fmla="*/ 0 w 4735"/>
                <a:gd name="connsiteY0" fmla="*/ 0 h 1830"/>
                <a:gd name="connsiteX1" fmla="*/ 3830 w 4735"/>
                <a:gd name="connsiteY1" fmla="*/ 0 h 1830"/>
                <a:gd name="connsiteX2" fmla="*/ 4735 w 4735"/>
                <a:gd name="connsiteY2" fmla="*/ 905 h 1830"/>
                <a:gd name="connsiteX3" fmla="*/ 4735 w 4735"/>
                <a:gd name="connsiteY3" fmla="*/ 925 h 1830"/>
                <a:gd name="connsiteX4" fmla="*/ 3830 w 4735"/>
                <a:gd name="connsiteY4" fmla="*/ 1830 h 1830"/>
                <a:gd name="connsiteX5" fmla="*/ 0 w 4735"/>
                <a:gd name="connsiteY5" fmla="*/ 1830 h 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5" h="1830">
                  <a:moveTo>
                    <a:pt x="0" y="0"/>
                  </a:moveTo>
                  <a:lnTo>
                    <a:pt x="3830" y="0"/>
                  </a:lnTo>
                  <a:cubicBezTo>
                    <a:pt x="4330" y="0"/>
                    <a:pt x="4735" y="405"/>
                    <a:pt x="4735" y="905"/>
                  </a:cubicBezTo>
                  <a:lnTo>
                    <a:pt x="4735" y="925"/>
                  </a:lnTo>
                  <a:cubicBezTo>
                    <a:pt x="4735" y="1425"/>
                    <a:pt x="4330" y="1830"/>
                    <a:pt x="3830" y="1830"/>
                  </a:cubicBezTo>
                  <a:lnTo>
                    <a:pt x="0" y="1830"/>
                  </a:lnTo>
                </a:path>
              </a:pathLst>
            </a:custGeom>
            <a:noFill/>
            <a:ln w="12700" cap="flat" cmpd="sng" algn="ctr">
              <a:solidFill>
                <a:srgbClr val="0E65BE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850" y="2437"/>
              <a:ext cx="180" cy="18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E65B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172" y="9874"/>
              <a:ext cx="122" cy="129"/>
            </a:xfrm>
            <a:prstGeom prst="ellipse">
              <a:avLst/>
            </a:prstGeom>
            <a:solidFill>
              <a:srgbClr val="1B89E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sp>
          <p:nvSpPr>
            <p:cNvPr id="11" name="任意多边形 16"/>
            <p:cNvSpPr/>
            <p:nvPr/>
          </p:nvSpPr>
          <p:spPr>
            <a:xfrm>
              <a:off x="2257" y="4123"/>
              <a:ext cx="4793" cy="5849"/>
            </a:xfrm>
            <a:custGeom>
              <a:avLst/>
              <a:gdLst>
                <a:gd name="connsiteX0" fmla="*/ 4793 w 4793"/>
                <a:gd name="connsiteY0" fmla="*/ 5844 h 5849"/>
                <a:gd name="connsiteX1" fmla="*/ 800 w 4793"/>
                <a:gd name="connsiteY1" fmla="*/ 5849 h 5849"/>
                <a:gd name="connsiteX2" fmla="*/ 0 w 4793"/>
                <a:gd name="connsiteY2" fmla="*/ 5049 h 5849"/>
                <a:gd name="connsiteX3" fmla="*/ 0 w 4793"/>
                <a:gd name="connsiteY3" fmla="*/ 800 h 5849"/>
                <a:gd name="connsiteX4" fmla="*/ 800 w 4793"/>
                <a:gd name="connsiteY4" fmla="*/ 0 h 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3" h="5849">
                  <a:moveTo>
                    <a:pt x="4793" y="5844"/>
                  </a:moveTo>
                  <a:lnTo>
                    <a:pt x="800" y="5849"/>
                  </a:lnTo>
                  <a:cubicBezTo>
                    <a:pt x="358" y="5849"/>
                    <a:pt x="0" y="5491"/>
                    <a:pt x="0" y="5049"/>
                  </a:cubicBezTo>
                  <a:lnTo>
                    <a:pt x="0" y="800"/>
                  </a:lnTo>
                  <a:cubicBezTo>
                    <a:pt x="0" y="358"/>
                    <a:pt x="358" y="0"/>
                    <a:pt x="800" y="0"/>
                  </a:cubicBezTo>
                </a:path>
              </a:pathLst>
            </a:custGeom>
            <a:noFill/>
            <a:ln w="12700" cap="flat" cmpd="sng" algn="ctr">
              <a:solidFill>
                <a:srgbClr val="1B89EF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535680" y="3154045"/>
            <a:ext cx="2328545" cy="3164452"/>
            <a:chOff x="2257" y="2437"/>
            <a:chExt cx="5257" cy="7566"/>
          </a:xfrm>
        </p:grpSpPr>
        <p:sp>
          <p:nvSpPr>
            <p:cNvPr id="16" name="矩形 15"/>
            <p:cNvSpPr/>
            <p:nvPr/>
          </p:nvSpPr>
          <p:spPr>
            <a:xfrm>
              <a:off x="2849" y="2880"/>
              <a:ext cx="3331" cy="885"/>
            </a:xfrm>
            <a:prstGeom prst="rect">
              <a:avLst/>
            </a:prstGeom>
            <a:solidFill>
              <a:srgbClr val="CFE5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925" y="2692"/>
              <a:ext cx="1305" cy="1305"/>
              <a:chOff x="5925" y="2692"/>
              <a:chExt cx="1305" cy="1305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5925" y="2692"/>
                <a:ext cx="1305" cy="1305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汉仪粗简黑简" panose="00020600040101010101" charset="-122"/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6040" y="2792"/>
                <a:ext cx="1057" cy="1119"/>
              </a:xfrm>
              <a:prstGeom prst="ellipse">
                <a:avLst/>
              </a:prstGeom>
              <a:solidFill>
                <a:srgbClr val="1B89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汉仪粗简黑简" panose="00020600040101010101" charset="-122"/>
                </a:endParaRPr>
              </a:p>
            </p:txBody>
          </p:sp>
        </p:grpSp>
        <p:sp>
          <p:nvSpPr>
            <p:cNvPr id="30" name="任意多边形 18"/>
            <p:cNvSpPr/>
            <p:nvPr/>
          </p:nvSpPr>
          <p:spPr>
            <a:xfrm>
              <a:off x="2998" y="2527"/>
              <a:ext cx="4516" cy="1596"/>
            </a:xfrm>
            <a:custGeom>
              <a:avLst/>
              <a:gdLst>
                <a:gd name="connsiteX0" fmla="*/ 0 w 4735"/>
                <a:gd name="connsiteY0" fmla="*/ 0 h 1830"/>
                <a:gd name="connsiteX1" fmla="*/ 3830 w 4735"/>
                <a:gd name="connsiteY1" fmla="*/ 0 h 1830"/>
                <a:gd name="connsiteX2" fmla="*/ 4735 w 4735"/>
                <a:gd name="connsiteY2" fmla="*/ 905 h 1830"/>
                <a:gd name="connsiteX3" fmla="*/ 4735 w 4735"/>
                <a:gd name="connsiteY3" fmla="*/ 925 h 1830"/>
                <a:gd name="connsiteX4" fmla="*/ 3830 w 4735"/>
                <a:gd name="connsiteY4" fmla="*/ 1830 h 1830"/>
                <a:gd name="connsiteX5" fmla="*/ 0 w 4735"/>
                <a:gd name="connsiteY5" fmla="*/ 1830 h 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5" h="1830">
                  <a:moveTo>
                    <a:pt x="0" y="0"/>
                  </a:moveTo>
                  <a:lnTo>
                    <a:pt x="3830" y="0"/>
                  </a:lnTo>
                  <a:cubicBezTo>
                    <a:pt x="4330" y="0"/>
                    <a:pt x="4735" y="405"/>
                    <a:pt x="4735" y="905"/>
                  </a:cubicBezTo>
                  <a:lnTo>
                    <a:pt x="4735" y="925"/>
                  </a:lnTo>
                  <a:cubicBezTo>
                    <a:pt x="4735" y="1425"/>
                    <a:pt x="4330" y="1830"/>
                    <a:pt x="3830" y="1830"/>
                  </a:cubicBezTo>
                  <a:lnTo>
                    <a:pt x="0" y="1830"/>
                  </a:lnTo>
                </a:path>
              </a:pathLst>
            </a:custGeom>
            <a:noFill/>
            <a:ln w="12700" cap="flat" cmpd="sng" algn="ctr">
              <a:solidFill>
                <a:srgbClr val="0E65BE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850" y="2437"/>
              <a:ext cx="180" cy="18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E65B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7172" y="9874"/>
              <a:ext cx="122" cy="129"/>
            </a:xfrm>
            <a:prstGeom prst="ellipse">
              <a:avLst/>
            </a:prstGeom>
            <a:solidFill>
              <a:srgbClr val="1B89E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sp>
          <p:nvSpPr>
            <p:cNvPr id="33" name="任意多边形 37"/>
            <p:cNvSpPr/>
            <p:nvPr/>
          </p:nvSpPr>
          <p:spPr>
            <a:xfrm>
              <a:off x="2257" y="4123"/>
              <a:ext cx="4793" cy="5849"/>
            </a:xfrm>
            <a:custGeom>
              <a:avLst/>
              <a:gdLst>
                <a:gd name="connsiteX0" fmla="*/ 4793 w 4793"/>
                <a:gd name="connsiteY0" fmla="*/ 5844 h 5849"/>
                <a:gd name="connsiteX1" fmla="*/ 800 w 4793"/>
                <a:gd name="connsiteY1" fmla="*/ 5849 h 5849"/>
                <a:gd name="connsiteX2" fmla="*/ 0 w 4793"/>
                <a:gd name="connsiteY2" fmla="*/ 5049 h 5849"/>
                <a:gd name="connsiteX3" fmla="*/ 0 w 4793"/>
                <a:gd name="connsiteY3" fmla="*/ 800 h 5849"/>
                <a:gd name="connsiteX4" fmla="*/ 800 w 4793"/>
                <a:gd name="connsiteY4" fmla="*/ 0 h 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3" h="5849">
                  <a:moveTo>
                    <a:pt x="4793" y="5844"/>
                  </a:moveTo>
                  <a:lnTo>
                    <a:pt x="800" y="5849"/>
                  </a:lnTo>
                  <a:cubicBezTo>
                    <a:pt x="358" y="5849"/>
                    <a:pt x="0" y="5491"/>
                    <a:pt x="0" y="5049"/>
                  </a:cubicBezTo>
                  <a:lnTo>
                    <a:pt x="0" y="800"/>
                  </a:lnTo>
                  <a:cubicBezTo>
                    <a:pt x="0" y="358"/>
                    <a:pt x="358" y="0"/>
                    <a:pt x="800" y="0"/>
                  </a:cubicBezTo>
                </a:path>
              </a:pathLst>
            </a:custGeom>
            <a:noFill/>
            <a:ln w="12700" cap="flat" cmpd="sng" algn="ctr">
              <a:solidFill>
                <a:srgbClr val="1B89EF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377940" y="3154045"/>
            <a:ext cx="2328545" cy="3164452"/>
            <a:chOff x="2257" y="2437"/>
            <a:chExt cx="5257" cy="7566"/>
          </a:xfrm>
        </p:grpSpPr>
        <p:sp>
          <p:nvSpPr>
            <p:cNvPr id="37" name="矩形 36"/>
            <p:cNvSpPr/>
            <p:nvPr/>
          </p:nvSpPr>
          <p:spPr>
            <a:xfrm>
              <a:off x="2849" y="2880"/>
              <a:ext cx="3331" cy="885"/>
            </a:xfrm>
            <a:prstGeom prst="rect">
              <a:avLst/>
            </a:prstGeom>
            <a:solidFill>
              <a:srgbClr val="CFE5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5925" y="2692"/>
              <a:ext cx="1305" cy="1305"/>
              <a:chOff x="5925" y="2692"/>
              <a:chExt cx="1305" cy="1305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5925" y="2692"/>
                <a:ext cx="1305" cy="1305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汉仪粗简黑简" panose="00020600040101010101" charset="-122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6040" y="2792"/>
                <a:ext cx="1057" cy="1119"/>
              </a:xfrm>
              <a:prstGeom prst="ellipse">
                <a:avLst/>
              </a:prstGeom>
              <a:solidFill>
                <a:srgbClr val="1B89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汉仪粗简黑简" panose="00020600040101010101" charset="-122"/>
                </a:endParaRPr>
              </a:p>
            </p:txBody>
          </p:sp>
        </p:grpSp>
        <p:sp>
          <p:nvSpPr>
            <p:cNvPr id="39" name="任意多边形 46"/>
            <p:cNvSpPr/>
            <p:nvPr/>
          </p:nvSpPr>
          <p:spPr>
            <a:xfrm>
              <a:off x="2998" y="2527"/>
              <a:ext cx="4516" cy="1596"/>
            </a:xfrm>
            <a:custGeom>
              <a:avLst/>
              <a:gdLst>
                <a:gd name="connsiteX0" fmla="*/ 0 w 4735"/>
                <a:gd name="connsiteY0" fmla="*/ 0 h 1830"/>
                <a:gd name="connsiteX1" fmla="*/ 3830 w 4735"/>
                <a:gd name="connsiteY1" fmla="*/ 0 h 1830"/>
                <a:gd name="connsiteX2" fmla="*/ 4735 w 4735"/>
                <a:gd name="connsiteY2" fmla="*/ 905 h 1830"/>
                <a:gd name="connsiteX3" fmla="*/ 4735 w 4735"/>
                <a:gd name="connsiteY3" fmla="*/ 925 h 1830"/>
                <a:gd name="connsiteX4" fmla="*/ 3830 w 4735"/>
                <a:gd name="connsiteY4" fmla="*/ 1830 h 1830"/>
                <a:gd name="connsiteX5" fmla="*/ 0 w 4735"/>
                <a:gd name="connsiteY5" fmla="*/ 1830 h 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5" h="1830">
                  <a:moveTo>
                    <a:pt x="0" y="0"/>
                  </a:moveTo>
                  <a:lnTo>
                    <a:pt x="3830" y="0"/>
                  </a:lnTo>
                  <a:cubicBezTo>
                    <a:pt x="4330" y="0"/>
                    <a:pt x="4735" y="405"/>
                    <a:pt x="4735" y="905"/>
                  </a:cubicBezTo>
                  <a:lnTo>
                    <a:pt x="4735" y="925"/>
                  </a:lnTo>
                  <a:cubicBezTo>
                    <a:pt x="4735" y="1425"/>
                    <a:pt x="4330" y="1830"/>
                    <a:pt x="3830" y="1830"/>
                  </a:cubicBezTo>
                  <a:lnTo>
                    <a:pt x="0" y="1830"/>
                  </a:lnTo>
                </a:path>
              </a:pathLst>
            </a:custGeom>
            <a:noFill/>
            <a:ln w="12700" cap="flat" cmpd="sng" algn="ctr">
              <a:solidFill>
                <a:srgbClr val="0E65BE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2850" y="2437"/>
              <a:ext cx="180" cy="18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E65B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7172" y="9874"/>
              <a:ext cx="122" cy="129"/>
            </a:xfrm>
            <a:prstGeom prst="ellipse">
              <a:avLst/>
            </a:prstGeom>
            <a:solidFill>
              <a:srgbClr val="1B89E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sp>
          <p:nvSpPr>
            <p:cNvPr id="42" name="任意多边形 49"/>
            <p:cNvSpPr/>
            <p:nvPr/>
          </p:nvSpPr>
          <p:spPr>
            <a:xfrm>
              <a:off x="2257" y="4123"/>
              <a:ext cx="4793" cy="5849"/>
            </a:xfrm>
            <a:custGeom>
              <a:avLst/>
              <a:gdLst>
                <a:gd name="connsiteX0" fmla="*/ 4793 w 4793"/>
                <a:gd name="connsiteY0" fmla="*/ 5844 h 5849"/>
                <a:gd name="connsiteX1" fmla="*/ 800 w 4793"/>
                <a:gd name="connsiteY1" fmla="*/ 5849 h 5849"/>
                <a:gd name="connsiteX2" fmla="*/ 0 w 4793"/>
                <a:gd name="connsiteY2" fmla="*/ 5049 h 5849"/>
                <a:gd name="connsiteX3" fmla="*/ 0 w 4793"/>
                <a:gd name="connsiteY3" fmla="*/ 800 h 5849"/>
                <a:gd name="connsiteX4" fmla="*/ 800 w 4793"/>
                <a:gd name="connsiteY4" fmla="*/ 0 h 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3" h="5849">
                  <a:moveTo>
                    <a:pt x="4793" y="5844"/>
                  </a:moveTo>
                  <a:lnTo>
                    <a:pt x="800" y="5849"/>
                  </a:lnTo>
                  <a:cubicBezTo>
                    <a:pt x="358" y="5849"/>
                    <a:pt x="0" y="5491"/>
                    <a:pt x="0" y="5049"/>
                  </a:cubicBezTo>
                  <a:lnTo>
                    <a:pt x="0" y="800"/>
                  </a:lnTo>
                  <a:cubicBezTo>
                    <a:pt x="0" y="358"/>
                    <a:pt x="358" y="0"/>
                    <a:pt x="800" y="0"/>
                  </a:cubicBezTo>
                </a:path>
              </a:pathLst>
            </a:custGeom>
            <a:noFill/>
            <a:ln w="12700" cap="flat" cmpd="sng" algn="ctr">
              <a:solidFill>
                <a:srgbClr val="1B89EF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9220200" y="3154045"/>
            <a:ext cx="2328545" cy="3164452"/>
            <a:chOff x="2257" y="2437"/>
            <a:chExt cx="5257" cy="7566"/>
          </a:xfrm>
        </p:grpSpPr>
        <p:sp>
          <p:nvSpPr>
            <p:cNvPr id="46" name="矩形 45"/>
            <p:cNvSpPr/>
            <p:nvPr/>
          </p:nvSpPr>
          <p:spPr>
            <a:xfrm>
              <a:off x="2849" y="2880"/>
              <a:ext cx="3331" cy="885"/>
            </a:xfrm>
            <a:prstGeom prst="rect">
              <a:avLst/>
            </a:prstGeom>
            <a:solidFill>
              <a:srgbClr val="CFE5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5925" y="2692"/>
              <a:ext cx="1305" cy="1305"/>
              <a:chOff x="5925" y="2692"/>
              <a:chExt cx="1305" cy="1305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5925" y="2692"/>
                <a:ext cx="1305" cy="1305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汉仪粗简黑简" panose="00020600040101010101" charset="-122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6040" y="2792"/>
                <a:ext cx="1057" cy="1119"/>
              </a:xfrm>
              <a:prstGeom prst="ellipse">
                <a:avLst/>
              </a:prstGeom>
              <a:solidFill>
                <a:srgbClr val="1B89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汉仪粗简黑简" panose="00020600040101010101" charset="-122"/>
                </a:endParaRPr>
              </a:p>
            </p:txBody>
          </p:sp>
        </p:grpSp>
        <p:sp>
          <p:nvSpPr>
            <p:cNvPr id="48" name="任意多边形 55"/>
            <p:cNvSpPr/>
            <p:nvPr/>
          </p:nvSpPr>
          <p:spPr>
            <a:xfrm>
              <a:off x="2998" y="2527"/>
              <a:ext cx="4516" cy="1596"/>
            </a:xfrm>
            <a:custGeom>
              <a:avLst/>
              <a:gdLst>
                <a:gd name="connsiteX0" fmla="*/ 0 w 4735"/>
                <a:gd name="connsiteY0" fmla="*/ 0 h 1830"/>
                <a:gd name="connsiteX1" fmla="*/ 3830 w 4735"/>
                <a:gd name="connsiteY1" fmla="*/ 0 h 1830"/>
                <a:gd name="connsiteX2" fmla="*/ 4735 w 4735"/>
                <a:gd name="connsiteY2" fmla="*/ 905 h 1830"/>
                <a:gd name="connsiteX3" fmla="*/ 4735 w 4735"/>
                <a:gd name="connsiteY3" fmla="*/ 925 h 1830"/>
                <a:gd name="connsiteX4" fmla="*/ 3830 w 4735"/>
                <a:gd name="connsiteY4" fmla="*/ 1830 h 1830"/>
                <a:gd name="connsiteX5" fmla="*/ 0 w 4735"/>
                <a:gd name="connsiteY5" fmla="*/ 1830 h 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5" h="1830">
                  <a:moveTo>
                    <a:pt x="0" y="0"/>
                  </a:moveTo>
                  <a:lnTo>
                    <a:pt x="3830" y="0"/>
                  </a:lnTo>
                  <a:cubicBezTo>
                    <a:pt x="4330" y="0"/>
                    <a:pt x="4735" y="405"/>
                    <a:pt x="4735" y="905"/>
                  </a:cubicBezTo>
                  <a:lnTo>
                    <a:pt x="4735" y="925"/>
                  </a:lnTo>
                  <a:cubicBezTo>
                    <a:pt x="4735" y="1425"/>
                    <a:pt x="4330" y="1830"/>
                    <a:pt x="3830" y="1830"/>
                  </a:cubicBezTo>
                  <a:lnTo>
                    <a:pt x="0" y="1830"/>
                  </a:lnTo>
                </a:path>
              </a:pathLst>
            </a:custGeom>
            <a:noFill/>
            <a:ln w="12700" cap="flat" cmpd="sng" algn="ctr">
              <a:solidFill>
                <a:srgbClr val="0E65BE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850" y="2437"/>
              <a:ext cx="180" cy="18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E65B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7172" y="9874"/>
              <a:ext cx="122" cy="129"/>
            </a:xfrm>
            <a:prstGeom prst="ellipse">
              <a:avLst/>
            </a:prstGeom>
            <a:solidFill>
              <a:srgbClr val="1B89E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sp>
          <p:nvSpPr>
            <p:cNvPr id="51" name="任意多边形 58"/>
            <p:cNvSpPr/>
            <p:nvPr/>
          </p:nvSpPr>
          <p:spPr>
            <a:xfrm>
              <a:off x="2257" y="4123"/>
              <a:ext cx="4793" cy="5849"/>
            </a:xfrm>
            <a:custGeom>
              <a:avLst/>
              <a:gdLst>
                <a:gd name="connsiteX0" fmla="*/ 4793 w 4793"/>
                <a:gd name="connsiteY0" fmla="*/ 5844 h 5849"/>
                <a:gd name="connsiteX1" fmla="*/ 800 w 4793"/>
                <a:gd name="connsiteY1" fmla="*/ 5849 h 5849"/>
                <a:gd name="connsiteX2" fmla="*/ 0 w 4793"/>
                <a:gd name="connsiteY2" fmla="*/ 5049 h 5849"/>
                <a:gd name="connsiteX3" fmla="*/ 0 w 4793"/>
                <a:gd name="connsiteY3" fmla="*/ 800 h 5849"/>
                <a:gd name="connsiteX4" fmla="*/ 800 w 4793"/>
                <a:gd name="connsiteY4" fmla="*/ 0 h 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3" h="5849">
                  <a:moveTo>
                    <a:pt x="4793" y="5844"/>
                  </a:moveTo>
                  <a:lnTo>
                    <a:pt x="800" y="5849"/>
                  </a:lnTo>
                  <a:cubicBezTo>
                    <a:pt x="358" y="5849"/>
                    <a:pt x="0" y="5491"/>
                    <a:pt x="0" y="5049"/>
                  </a:cubicBezTo>
                  <a:lnTo>
                    <a:pt x="0" y="800"/>
                  </a:lnTo>
                  <a:cubicBezTo>
                    <a:pt x="0" y="358"/>
                    <a:pt x="358" y="0"/>
                    <a:pt x="800" y="0"/>
                  </a:cubicBezTo>
                </a:path>
              </a:pathLst>
            </a:custGeom>
            <a:noFill/>
            <a:ln w="12700" cap="flat" cmpd="sng" algn="ctr">
              <a:solidFill>
                <a:srgbClr val="1B89EF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976630" y="3293745"/>
            <a:ext cx="133159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管理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4R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原则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3900170" y="3293745"/>
            <a:ext cx="133159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管理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4R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原则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6660515" y="3293745"/>
            <a:ext cx="133159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管理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4R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原则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9554845" y="3293745"/>
            <a:ext cx="133159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管理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4R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原则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852170" y="4652645"/>
            <a:ext cx="1534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找对的人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2453640" y="3348990"/>
            <a:ext cx="344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1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5300345" y="3348990"/>
            <a:ext cx="344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2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8147685" y="3348990"/>
            <a:ext cx="344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3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10974705" y="3348990"/>
            <a:ext cx="344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4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3679825" y="4652645"/>
            <a:ext cx="2058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放在对的位置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583680" y="4652645"/>
            <a:ext cx="1924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用对的方法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9516745" y="4652645"/>
            <a:ext cx="1864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去做对的事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837565" y="5363845"/>
            <a:ext cx="1616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Right People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3846830" y="5363845"/>
            <a:ext cx="1798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Right Position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6722745" y="5363845"/>
            <a:ext cx="1424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Right Ways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9598025" y="5363845"/>
            <a:ext cx="1616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Right Things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217"/>
            <a:ext cx="999236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一、</a:t>
            </a: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团队成员规划和梯队建设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1577340" y="1960141"/>
          <a:ext cx="9217024" cy="4914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r:id="rId3" imgW="7226300" imgH="4521200" progId="Excel.Sheet.12">
                  <p:embed/>
                </p:oleObj>
              </mc:Choice>
              <mc:Fallback>
                <p:oleObj name="工作表" r:id="rId3" imgW="7226300" imgH="4521200" progId="Excel.Shee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7340" y="1960141"/>
                        <a:ext cx="9217024" cy="49144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956767" y="1080261"/>
            <a:ext cx="11089232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你了解你的员工吗？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一名你认为自己最了解的员工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规则：每个空，确信自己对该项了解，打“√”</a:t>
            </a:r>
            <a:r>
              <a: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，否则打“</a:t>
            </a:r>
            <a:r>
              <a:rPr lang="en-US" altLang="zh-CN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×”</a:t>
            </a:r>
            <a:r>
              <a: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；打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“√”得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分，打“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×”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分，</a:t>
            </a:r>
            <a:r>
              <a: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满分</a:t>
            </a:r>
            <a:r>
              <a:rPr lang="en-US" altLang="zh-CN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217"/>
            <a:ext cx="999236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一、团队成员规划和梯队建设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4847" y="1605915"/>
            <a:ext cx="10198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管理者最重要工作就是帮助员工找对位置，要让员工清楚地知道：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016942" y="2894330"/>
            <a:ext cx="1974215" cy="2030730"/>
            <a:chOff x="1177" y="4665"/>
            <a:chExt cx="3290" cy="3384"/>
          </a:xfrm>
        </p:grpSpPr>
        <p:sp>
          <p:nvSpPr>
            <p:cNvPr id="13" name="椭圆 12"/>
            <p:cNvSpPr/>
            <p:nvPr/>
          </p:nvSpPr>
          <p:spPr>
            <a:xfrm>
              <a:off x="2094" y="6198"/>
              <a:ext cx="1475" cy="268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460500" dir="5400000" sx="90000" sy="-19000" rotWithShape="0">
                <a:srgbClr val="549BFC">
                  <a:alpha val="6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385" y="4916"/>
              <a:ext cx="2886" cy="2888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1887E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>
              <a:off x="1177" y="4665"/>
              <a:ext cx="3288" cy="3290"/>
            </a:xfrm>
            <a:prstGeom prst="arc">
              <a:avLst>
                <a:gd name="adj1" fmla="val 10305345"/>
                <a:gd name="adj2" fmla="val 20824946"/>
              </a:avLst>
            </a:prstGeom>
            <a:noFill/>
            <a:ln w="76200" cap="flat" cmpd="sng" algn="ctr">
              <a:solidFill>
                <a:srgbClr val="549BFC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sp>
          <p:nvSpPr>
            <p:cNvPr id="18" name="弧形 17"/>
            <p:cNvSpPr/>
            <p:nvPr/>
          </p:nvSpPr>
          <p:spPr>
            <a:xfrm flipV="1">
              <a:off x="1179" y="4759"/>
              <a:ext cx="3288" cy="3290"/>
            </a:xfrm>
            <a:prstGeom prst="arc">
              <a:avLst>
                <a:gd name="adj1" fmla="val 11652610"/>
                <a:gd name="adj2" fmla="val 296529"/>
              </a:avLst>
            </a:prstGeom>
            <a:noFill/>
            <a:ln w="12700" cap="flat" cmpd="sng" algn="ctr">
              <a:solidFill>
                <a:srgbClr val="1887EA"/>
              </a:solidFill>
              <a:prstDash val="solid"/>
              <a:miter lim="800000"/>
              <a:headEnd type="oval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200072" y="3642360"/>
            <a:ext cx="1974215" cy="2030730"/>
            <a:chOff x="1177" y="4665"/>
            <a:chExt cx="3290" cy="3384"/>
          </a:xfrm>
        </p:grpSpPr>
        <p:sp>
          <p:nvSpPr>
            <p:cNvPr id="20" name="椭圆 19"/>
            <p:cNvSpPr/>
            <p:nvPr/>
          </p:nvSpPr>
          <p:spPr>
            <a:xfrm>
              <a:off x="2094" y="6198"/>
              <a:ext cx="1475" cy="268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460500" dir="5400000" sx="90000" sy="-19000" rotWithShape="0">
                <a:srgbClr val="549BFC">
                  <a:alpha val="6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385" y="4916"/>
              <a:ext cx="2886" cy="2888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1887E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sp>
          <p:nvSpPr>
            <p:cNvPr id="22" name="弧形 21"/>
            <p:cNvSpPr/>
            <p:nvPr/>
          </p:nvSpPr>
          <p:spPr>
            <a:xfrm>
              <a:off x="1177" y="4665"/>
              <a:ext cx="3288" cy="3290"/>
            </a:xfrm>
            <a:prstGeom prst="arc">
              <a:avLst>
                <a:gd name="adj1" fmla="val 10305345"/>
                <a:gd name="adj2" fmla="val 20824946"/>
              </a:avLst>
            </a:prstGeom>
            <a:noFill/>
            <a:ln w="76200" cap="flat" cmpd="sng" algn="ctr">
              <a:solidFill>
                <a:srgbClr val="549BFC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sp>
          <p:nvSpPr>
            <p:cNvPr id="23" name="弧形 22"/>
            <p:cNvSpPr/>
            <p:nvPr/>
          </p:nvSpPr>
          <p:spPr>
            <a:xfrm flipV="1">
              <a:off x="1179" y="4759"/>
              <a:ext cx="3288" cy="3290"/>
            </a:xfrm>
            <a:prstGeom prst="arc">
              <a:avLst>
                <a:gd name="adj1" fmla="val 11652610"/>
                <a:gd name="adj2" fmla="val 296529"/>
              </a:avLst>
            </a:prstGeom>
            <a:noFill/>
            <a:ln w="12700" cap="flat" cmpd="sng" algn="ctr">
              <a:solidFill>
                <a:srgbClr val="1887EA"/>
              </a:solidFill>
              <a:prstDash val="solid"/>
              <a:miter lim="800000"/>
              <a:headEnd type="oval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453687" y="2894330"/>
            <a:ext cx="1974215" cy="2030730"/>
            <a:chOff x="1177" y="4665"/>
            <a:chExt cx="3290" cy="3384"/>
          </a:xfrm>
        </p:grpSpPr>
        <p:sp>
          <p:nvSpPr>
            <p:cNvPr id="27" name="椭圆 26"/>
            <p:cNvSpPr/>
            <p:nvPr/>
          </p:nvSpPr>
          <p:spPr>
            <a:xfrm>
              <a:off x="2094" y="6198"/>
              <a:ext cx="1475" cy="268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460500" dir="5400000" sx="90000" sy="-19000" rotWithShape="0">
                <a:srgbClr val="549BFC">
                  <a:alpha val="6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385" y="4916"/>
              <a:ext cx="2886" cy="2888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1887E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sp>
          <p:nvSpPr>
            <p:cNvPr id="29" name="弧形 28"/>
            <p:cNvSpPr/>
            <p:nvPr/>
          </p:nvSpPr>
          <p:spPr>
            <a:xfrm>
              <a:off x="1177" y="4665"/>
              <a:ext cx="3288" cy="3290"/>
            </a:xfrm>
            <a:prstGeom prst="arc">
              <a:avLst>
                <a:gd name="adj1" fmla="val 10305345"/>
                <a:gd name="adj2" fmla="val 20824946"/>
              </a:avLst>
            </a:prstGeom>
            <a:noFill/>
            <a:ln w="76200" cap="flat" cmpd="sng" algn="ctr">
              <a:solidFill>
                <a:srgbClr val="549BFC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sp>
          <p:nvSpPr>
            <p:cNvPr id="30" name="弧形 29"/>
            <p:cNvSpPr/>
            <p:nvPr/>
          </p:nvSpPr>
          <p:spPr>
            <a:xfrm flipV="1">
              <a:off x="1179" y="4759"/>
              <a:ext cx="3288" cy="3290"/>
            </a:xfrm>
            <a:prstGeom prst="arc">
              <a:avLst>
                <a:gd name="adj1" fmla="val 11652610"/>
                <a:gd name="adj2" fmla="val 296529"/>
              </a:avLst>
            </a:prstGeom>
            <a:noFill/>
            <a:ln w="12700" cap="flat" cmpd="sng" algn="ctr">
              <a:solidFill>
                <a:srgbClr val="1887EA"/>
              </a:solidFill>
              <a:prstDash val="solid"/>
              <a:miter lim="800000"/>
              <a:headEnd type="oval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589192" y="3642360"/>
            <a:ext cx="1974215" cy="2030730"/>
            <a:chOff x="1177" y="4665"/>
            <a:chExt cx="3290" cy="3384"/>
          </a:xfrm>
        </p:grpSpPr>
        <p:sp>
          <p:nvSpPr>
            <p:cNvPr id="32" name="椭圆 31"/>
            <p:cNvSpPr/>
            <p:nvPr/>
          </p:nvSpPr>
          <p:spPr>
            <a:xfrm>
              <a:off x="2094" y="6198"/>
              <a:ext cx="1475" cy="268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460500" dir="5400000" sx="90000" sy="-19000" rotWithShape="0">
                <a:srgbClr val="549BFC">
                  <a:alpha val="6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385" y="4916"/>
              <a:ext cx="2886" cy="2888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1887E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sp>
          <p:nvSpPr>
            <p:cNvPr id="34" name="弧形 33"/>
            <p:cNvSpPr/>
            <p:nvPr/>
          </p:nvSpPr>
          <p:spPr>
            <a:xfrm>
              <a:off x="1177" y="4665"/>
              <a:ext cx="3288" cy="3290"/>
            </a:xfrm>
            <a:prstGeom prst="arc">
              <a:avLst>
                <a:gd name="adj1" fmla="val 10305345"/>
                <a:gd name="adj2" fmla="val 20824946"/>
              </a:avLst>
            </a:prstGeom>
            <a:noFill/>
            <a:ln w="76200" cap="flat" cmpd="sng" algn="ctr">
              <a:solidFill>
                <a:srgbClr val="549BFC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sp>
          <p:nvSpPr>
            <p:cNvPr id="35" name="弧形 34"/>
            <p:cNvSpPr/>
            <p:nvPr/>
          </p:nvSpPr>
          <p:spPr>
            <a:xfrm flipV="1">
              <a:off x="1179" y="4759"/>
              <a:ext cx="3288" cy="3290"/>
            </a:xfrm>
            <a:prstGeom prst="arc">
              <a:avLst>
                <a:gd name="adj1" fmla="val 11652610"/>
                <a:gd name="adj2" fmla="val 296529"/>
              </a:avLst>
            </a:prstGeom>
            <a:noFill/>
            <a:ln w="12700" cap="flat" cmpd="sng" algn="ctr">
              <a:solidFill>
                <a:srgbClr val="1887EA"/>
              </a:solidFill>
              <a:prstDash val="solid"/>
              <a:miter lim="800000"/>
              <a:headEnd type="oval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783752" y="2894330"/>
            <a:ext cx="1974215" cy="2030730"/>
            <a:chOff x="1177" y="4665"/>
            <a:chExt cx="3290" cy="3384"/>
          </a:xfrm>
        </p:grpSpPr>
        <p:sp>
          <p:nvSpPr>
            <p:cNvPr id="37" name="椭圆 36"/>
            <p:cNvSpPr/>
            <p:nvPr/>
          </p:nvSpPr>
          <p:spPr>
            <a:xfrm>
              <a:off x="2094" y="6198"/>
              <a:ext cx="1475" cy="268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460500" dir="5400000" sx="90000" sy="-19000" rotWithShape="0">
                <a:srgbClr val="549BFC">
                  <a:alpha val="6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385" y="4916"/>
              <a:ext cx="2886" cy="2888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1887E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sp>
          <p:nvSpPr>
            <p:cNvPr id="39" name="弧形 38"/>
            <p:cNvSpPr/>
            <p:nvPr/>
          </p:nvSpPr>
          <p:spPr>
            <a:xfrm>
              <a:off x="1177" y="4665"/>
              <a:ext cx="3288" cy="3290"/>
            </a:xfrm>
            <a:prstGeom prst="arc">
              <a:avLst>
                <a:gd name="adj1" fmla="val 10305345"/>
                <a:gd name="adj2" fmla="val 20824946"/>
              </a:avLst>
            </a:prstGeom>
            <a:noFill/>
            <a:ln w="76200" cap="flat" cmpd="sng" algn="ctr">
              <a:solidFill>
                <a:srgbClr val="549BFC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  <p:sp>
          <p:nvSpPr>
            <p:cNvPr id="40" name="弧形 39"/>
            <p:cNvSpPr/>
            <p:nvPr/>
          </p:nvSpPr>
          <p:spPr>
            <a:xfrm flipV="1">
              <a:off x="1179" y="4759"/>
              <a:ext cx="3288" cy="3290"/>
            </a:xfrm>
            <a:prstGeom prst="arc">
              <a:avLst>
                <a:gd name="adj1" fmla="val 11652610"/>
                <a:gd name="adj2" fmla="val 296529"/>
              </a:avLst>
            </a:prstGeom>
            <a:noFill/>
            <a:ln w="12700" cap="flat" cmpd="sng" algn="ctr">
              <a:solidFill>
                <a:srgbClr val="1887EA"/>
              </a:solidFill>
              <a:prstDash val="solid"/>
              <a:miter lim="800000"/>
              <a:headEnd type="oval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1243637" y="3638550"/>
            <a:ext cx="14751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喜欢做什么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3484552" y="4443095"/>
            <a:ext cx="14751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适合做什么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827067" y="3638550"/>
            <a:ext cx="12236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能做什么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7782867" y="4486910"/>
            <a:ext cx="169481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9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最擅长做什么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0063152" y="3628390"/>
            <a:ext cx="14751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做得怎么样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217"/>
            <a:ext cx="999236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1" indent="0">
              <a:defRPr/>
            </a:pP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一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、</a:t>
            </a: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团队成员规划和梯队建设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pic>
        <p:nvPicPr>
          <p:cNvPr id="1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69115" y="1743101"/>
            <a:ext cx="3394942" cy="1865457"/>
          </a:xfrm>
          <a:prstGeom prst="rect">
            <a:avLst/>
          </a:prstGeom>
        </p:spPr>
      </p:pic>
      <p:sp>
        <p:nvSpPr>
          <p:cNvPr id="14" name="AutoShape 3"/>
          <p:cNvSpPr/>
          <p:nvPr/>
        </p:nvSpPr>
        <p:spPr>
          <a:xfrm>
            <a:off x="869115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effectLst>
            <a:outerShdw blurRad="342900">
              <a:srgbClr val="000000">
                <a:alpha val="5000"/>
              </a:srgbClr>
            </a:outerShdw>
          </a:effectLst>
        </p:spPr>
      </p:sp>
      <p:pic>
        <p:nvPicPr>
          <p:cNvPr id="17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35033" y="1775853"/>
            <a:ext cx="3394942" cy="1865457"/>
          </a:xfrm>
          <a:prstGeom prst="rect">
            <a:avLst/>
          </a:prstGeom>
        </p:spPr>
      </p:pic>
      <p:sp>
        <p:nvSpPr>
          <p:cNvPr id="18" name="AutoShape 5"/>
          <p:cNvSpPr/>
          <p:nvPr/>
        </p:nvSpPr>
        <p:spPr>
          <a:xfrm>
            <a:off x="8435033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effectLst>
            <a:outerShdw blurRad="342900">
              <a:srgbClr val="000000">
                <a:alpha val="5000"/>
              </a:srgbClr>
            </a:outerShdw>
          </a:effectLst>
        </p:spPr>
      </p:sp>
      <p:sp>
        <p:nvSpPr>
          <p:cNvPr id="19" name="TextBox 7"/>
          <p:cNvSpPr txBox="1"/>
          <p:nvPr/>
        </p:nvSpPr>
        <p:spPr>
          <a:xfrm>
            <a:off x="974860" y="3453550"/>
            <a:ext cx="3183452" cy="559238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了解每个人的基本情况</a:t>
            </a:r>
            <a:endParaRPr lang="en-US" sz="2000" b="1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1057546" y="4164695"/>
            <a:ext cx="3018080" cy="1613061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000000">
                    <a:alpha val="70000"/>
                  </a:srgbClr>
                </a:solidFill>
                <a:latin typeface="Microsoft Yahei"/>
                <a:ea typeface="Microsoft Yahei"/>
                <a:cs typeface="Microsoft Yahei"/>
              </a:rPr>
              <a:t>了解团队成员每个人的年龄、学历、家庭情况、教育背景、工作经历、兴趣爱好等，一是体现关怀，另外能更好地分配工作</a:t>
            </a:r>
            <a:endParaRPr lang="en-US" sz="1600">
              <a:solidFill>
                <a:srgbClr val="000000">
                  <a:alpha val="7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21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51740" y="1779196"/>
            <a:ext cx="3394942" cy="1865457"/>
          </a:xfrm>
          <a:prstGeom prst="rect">
            <a:avLst/>
          </a:prstGeom>
        </p:spPr>
      </p:pic>
      <p:sp>
        <p:nvSpPr>
          <p:cNvPr id="22" name="AutoShape 10"/>
          <p:cNvSpPr/>
          <p:nvPr/>
        </p:nvSpPr>
        <p:spPr>
          <a:xfrm>
            <a:off x="4651740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effectLst>
            <a:outerShdw blurRad="34290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3" name="TextBox 11"/>
          <p:cNvSpPr txBox="1"/>
          <p:nvPr/>
        </p:nvSpPr>
        <p:spPr>
          <a:xfrm>
            <a:off x="4757485" y="3453550"/>
            <a:ext cx="3183452" cy="559238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评估团队成员的技能水平</a:t>
            </a:r>
            <a:endParaRPr lang="en-US" sz="2000" b="1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4" name="TextBox 12"/>
          <p:cNvSpPr txBox="1"/>
          <p:nvPr/>
        </p:nvSpPr>
        <p:spPr>
          <a:xfrm>
            <a:off x="8540779" y="3453550"/>
            <a:ext cx="3183452" cy="559238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发掘潜在能力</a:t>
            </a:r>
            <a:endParaRPr lang="en-US" sz="2000" b="1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4840171" y="4164695"/>
            <a:ext cx="3018080" cy="1613061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>
              <a:solidFill>
                <a:srgbClr val="000000">
                  <a:alpha val="7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7" name="TextBox 14"/>
          <p:cNvSpPr txBox="1"/>
          <p:nvPr/>
        </p:nvSpPr>
        <p:spPr>
          <a:xfrm>
            <a:off x="8623464" y="4164695"/>
            <a:ext cx="3018080" cy="1613061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000000">
                    <a:alpha val="70000"/>
                  </a:srgbClr>
                </a:solidFill>
                <a:latin typeface="Microsoft Yahei"/>
                <a:ea typeface="Microsoft Yahei"/>
                <a:cs typeface="Microsoft Yahei"/>
              </a:rPr>
              <a:t>关注团队成员的潜在能力，为其提供适当的培训和发展机会，帮助其做好职业规划</a:t>
            </a:r>
          </a:p>
        </p:txBody>
      </p:sp>
      <p:sp>
        <p:nvSpPr>
          <p:cNvPr id="28" name="TextBox 8"/>
          <p:cNvSpPr txBox="1"/>
          <p:nvPr/>
        </p:nvSpPr>
        <p:spPr>
          <a:xfrm>
            <a:off x="4847687" y="4171917"/>
            <a:ext cx="3018080" cy="1613061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000000">
                    <a:alpha val="70000"/>
                  </a:srgbClr>
                </a:solidFill>
                <a:latin typeface="Microsoft Yahei"/>
                <a:ea typeface="Microsoft Yahei"/>
                <a:cs typeface="Microsoft Yahei"/>
              </a:rPr>
              <a:t>对团队成员的技能和经验进行全面评估，了解其在不同领域的优势和专长，做好定岗定级</a:t>
            </a:r>
            <a:endParaRPr lang="en-US" sz="1600">
              <a:solidFill>
                <a:srgbClr val="000000">
                  <a:alpha val="7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217"/>
            <a:ext cx="999236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一、团队成员规划和梯队建设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3" name="AutoShape 2"/>
          <p:cNvSpPr/>
          <p:nvPr/>
        </p:nvSpPr>
        <p:spPr>
          <a:xfrm rot="-3859086" flipV="1">
            <a:off x="1666127" y="1600753"/>
            <a:ext cx="2109431" cy="2217572"/>
          </a:xfrm>
          <a:prstGeom prst="parallelogram">
            <a:avLst>
              <a:gd name="adj" fmla="val 54601"/>
            </a:avLst>
          </a:prstGeom>
          <a:solidFill>
            <a:srgbClr val="0084FF">
              <a:alpha val="100000"/>
            </a:srgbClr>
          </a:solidFill>
        </p:spPr>
      </p:sp>
      <p:sp>
        <p:nvSpPr>
          <p:cNvPr id="6" name="TextBox 3"/>
          <p:cNvSpPr txBox="1"/>
          <p:nvPr/>
        </p:nvSpPr>
        <p:spPr>
          <a:xfrm>
            <a:off x="1465937" y="4417158"/>
            <a:ext cx="2450691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分析团队目标和业务流程，明确对团队发展至关重要的岗位和职责</a:t>
            </a:r>
            <a:endParaRPr lang="en-US" sz="1600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3" name="Picture 4"/>
          <p:cNvPicPr>
            <a:picLocks noChangeAspect="1"/>
          </p:cNvPicPr>
          <p:nvPr/>
        </p:nvPicPr>
        <p:blipFill>
          <a:blip r:embed="rId3"/>
          <a:srcRect l="12500" r="12500"/>
          <a:stretch>
            <a:fillRect/>
          </a:stretch>
        </p:blipFill>
        <p:spPr>
          <a:xfrm>
            <a:off x="1741829" y="1667968"/>
            <a:ext cx="1898907" cy="1898907"/>
          </a:xfrm>
          <a:prstGeom prst="ellipse">
            <a:avLst/>
          </a:prstGeom>
        </p:spPr>
      </p:pic>
      <p:sp>
        <p:nvSpPr>
          <p:cNvPr id="14" name="AutoShape 5"/>
          <p:cNvSpPr/>
          <p:nvPr/>
        </p:nvSpPr>
        <p:spPr>
          <a:xfrm rot="-3859086" flipV="1">
            <a:off x="5180286" y="1588561"/>
            <a:ext cx="2109431" cy="2217572"/>
          </a:xfrm>
          <a:prstGeom prst="parallelogram">
            <a:avLst>
              <a:gd name="adj" fmla="val 54601"/>
            </a:avLst>
          </a:prstGeom>
          <a:solidFill>
            <a:srgbClr val="5196FF">
              <a:alpha val="100000"/>
            </a:srgbClr>
          </a:solidFill>
        </p:spPr>
      </p:sp>
      <p:pic>
        <p:nvPicPr>
          <p:cNvPr id="15" name="Picture 6"/>
          <p:cNvPicPr>
            <a:picLocks noChangeAspect="1"/>
          </p:cNvPicPr>
          <p:nvPr/>
        </p:nvPicPr>
        <p:blipFill>
          <a:blip r:embed="rId4"/>
          <a:srcRect l="12500" r="12500"/>
          <a:stretch>
            <a:fillRect/>
          </a:stretch>
        </p:blipFill>
        <p:spPr>
          <a:xfrm>
            <a:off x="5307349" y="1667968"/>
            <a:ext cx="1898907" cy="1898907"/>
          </a:xfrm>
          <a:prstGeom prst="ellipse">
            <a:avLst/>
          </a:prstGeom>
        </p:spPr>
      </p:pic>
      <p:sp>
        <p:nvSpPr>
          <p:cNvPr id="16" name="AutoShape 7"/>
          <p:cNvSpPr/>
          <p:nvPr/>
        </p:nvSpPr>
        <p:spPr>
          <a:xfrm rot="-3859086" flipV="1">
            <a:off x="8850368" y="1550630"/>
            <a:ext cx="2109431" cy="2217572"/>
          </a:xfrm>
          <a:prstGeom prst="parallelogram">
            <a:avLst>
              <a:gd name="adj" fmla="val 54601"/>
            </a:avLst>
          </a:prstGeom>
          <a:solidFill>
            <a:srgbClr val="0084FF">
              <a:alpha val="100000"/>
            </a:srgbClr>
          </a:solidFill>
        </p:spPr>
      </p:sp>
      <p:pic>
        <p:nvPicPr>
          <p:cNvPr id="17" name="Picture 8"/>
          <p:cNvPicPr>
            <a:picLocks noChangeAspect="1"/>
          </p:cNvPicPr>
          <p:nvPr/>
        </p:nvPicPr>
        <p:blipFill>
          <a:blip r:embed="rId5"/>
          <a:srcRect l="14875" r="14875"/>
          <a:stretch>
            <a:fillRect/>
          </a:stretch>
        </p:blipFill>
        <p:spPr>
          <a:xfrm>
            <a:off x="9010769" y="1667968"/>
            <a:ext cx="1898907" cy="1898907"/>
          </a:xfrm>
          <a:prstGeom prst="ellipse">
            <a:avLst/>
          </a:prstGeom>
        </p:spPr>
      </p:pic>
      <p:sp>
        <p:nvSpPr>
          <p:cNvPr id="18" name="TextBox 9"/>
          <p:cNvSpPr txBox="1"/>
          <p:nvPr/>
        </p:nvSpPr>
        <p:spPr>
          <a:xfrm>
            <a:off x="1205383" y="3593118"/>
            <a:ext cx="2971800" cy="485775"/>
          </a:xfrm>
          <a:prstGeom prst="rect">
            <a:avLst/>
          </a:prstGeom>
        </p:spPr>
        <p:txBody>
          <a:bodyPr vert="horz" wrap="square" lIns="114300" tIns="57150" rIns="114300" bIns="57150" rtlCol="0" anchor="t" anchorCtr="1">
            <a:normAutofit/>
          </a:bodyPr>
          <a:lstStyle/>
          <a:p>
            <a:pPr algn="ctr" fontAlgn="auto">
              <a:lnSpc>
                <a:spcPct val="96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0084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确定团队中关键岗位和职责</a:t>
            </a:r>
          </a:p>
        </p:txBody>
      </p:sp>
      <p:grpSp>
        <p:nvGrpSpPr>
          <p:cNvPr id="19" name="Group 10"/>
          <p:cNvGrpSpPr/>
          <p:nvPr/>
        </p:nvGrpSpPr>
        <p:grpSpPr>
          <a:xfrm>
            <a:off x="1365741" y="4177615"/>
            <a:ext cx="2651083" cy="97536"/>
            <a:chOff x="1226739" y="4350852"/>
            <a:chExt cx="2651083" cy="97536"/>
          </a:xfrm>
        </p:grpSpPr>
        <p:cxnSp>
          <p:nvCxnSpPr>
            <p:cNvPr id="20" name="Connector 11"/>
            <p:cNvCxnSpPr/>
            <p:nvPr/>
          </p:nvCxnSpPr>
          <p:spPr>
            <a:xfrm flipV="1">
              <a:off x="1287927" y="4399620"/>
              <a:ext cx="2492359" cy="4740"/>
            </a:xfrm>
            <a:prstGeom prst="line">
              <a:avLst/>
            </a:prstGeom>
            <a:solidFill>
              <a:srgbClr val="0084FF"/>
            </a:solidFill>
            <a:ln w="9525">
              <a:solidFill>
                <a:srgbClr val="0084FF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21" name="AutoShape 12"/>
            <p:cNvSpPr/>
            <p:nvPr/>
          </p:nvSpPr>
          <p:spPr>
            <a:xfrm>
              <a:off x="1226739" y="4350852"/>
              <a:ext cx="97536" cy="97536"/>
            </a:xfrm>
            <a:prstGeom prst="ellipse">
              <a:avLst/>
            </a:prstGeom>
            <a:solidFill>
              <a:srgbClr val="0084FF">
                <a:alpha val="100000"/>
              </a:srgbClr>
            </a:solidFill>
          </p:spPr>
        </p:sp>
        <p:sp>
          <p:nvSpPr>
            <p:cNvPr id="22" name="AutoShape 13"/>
            <p:cNvSpPr/>
            <p:nvPr/>
          </p:nvSpPr>
          <p:spPr>
            <a:xfrm>
              <a:off x="3780286" y="4350852"/>
              <a:ext cx="97536" cy="97536"/>
            </a:xfrm>
            <a:prstGeom prst="ellipse">
              <a:avLst/>
            </a:prstGeom>
            <a:solidFill>
              <a:srgbClr val="0084FF">
                <a:alpha val="100000"/>
              </a:srgbClr>
            </a:solidFill>
          </p:spPr>
        </p:sp>
      </p:grpSp>
      <p:sp>
        <p:nvSpPr>
          <p:cNvPr id="23" name="TextBox 14"/>
          <p:cNvSpPr txBox="1"/>
          <p:nvPr/>
        </p:nvSpPr>
        <p:spPr>
          <a:xfrm>
            <a:off x="5031458" y="4417158"/>
            <a:ext cx="2450691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通过绩效评估、能力测试、</a:t>
            </a:r>
            <a:r>
              <a:rPr lang="en-US" altLang="zh-CN" sz="160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360</a:t>
            </a:r>
            <a:r>
              <a:rPr lang="zh-CN" altLang="en-US" sz="160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度反馈等方法，全面评估员工的潜力、能力和发展方向</a:t>
            </a:r>
            <a:endParaRPr lang="en-US" sz="1600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4" name="TextBox 15"/>
          <p:cNvSpPr txBox="1"/>
          <p:nvPr/>
        </p:nvSpPr>
        <p:spPr>
          <a:xfrm>
            <a:off x="4780428" y="3572968"/>
            <a:ext cx="2952750" cy="485775"/>
          </a:xfrm>
          <a:prstGeom prst="rect">
            <a:avLst/>
          </a:prstGeom>
        </p:spPr>
        <p:txBody>
          <a:bodyPr vert="horz" wrap="square" lIns="114300" tIns="57150" rIns="114300" bIns="57150" rtlCol="0" anchor="t" anchorCtr="1">
            <a:normAutofit/>
          </a:bodyPr>
          <a:lstStyle/>
          <a:p>
            <a:pPr algn="ctr" fontAlgn="auto">
              <a:lnSpc>
                <a:spcPct val="96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0084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评估员工潜力和能力</a:t>
            </a:r>
          </a:p>
        </p:txBody>
      </p:sp>
      <p:grpSp>
        <p:nvGrpSpPr>
          <p:cNvPr id="26" name="Group 16"/>
          <p:cNvGrpSpPr/>
          <p:nvPr/>
        </p:nvGrpSpPr>
        <p:grpSpPr>
          <a:xfrm>
            <a:off x="4931262" y="4177615"/>
            <a:ext cx="2651083" cy="97536"/>
            <a:chOff x="4792260" y="4350852"/>
            <a:chExt cx="2651083" cy="97536"/>
          </a:xfrm>
        </p:grpSpPr>
        <p:cxnSp>
          <p:nvCxnSpPr>
            <p:cNvPr id="27" name="Connector 17"/>
            <p:cNvCxnSpPr/>
            <p:nvPr/>
          </p:nvCxnSpPr>
          <p:spPr>
            <a:xfrm flipV="1">
              <a:off x="4853447" y="4399620"/>
              <a:ext cx="2492359" cy="4740"/>
            </a:xfrm>
            <a:prstGeom prst="line">
              <a:avLst/>
            </a:prstGeom>
            <a:solidFill>
              <a:srgbClr val="5196FF"/>
            </a:solidFill>
            <a:ln w="9525">
              <a:solidFill>
                <a:srgbClr val="5196FF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28" name="AutoShape 18"/>
            <p:cNvSpPr/>
            <p:nvPr/>
          </p:nvSpPr>
          <p:spPr>
            <a:xfrm>
              <a:off x="4792260" y="4350852"/>
              <a:ext cx="97536" cy="97536"/>
            </a:xfrm>
            <a:prstGeom prst="ellipse">
              <a:avLst/>
            </a:prstGeom>
            <a:solidFill>
              <a:srgbClr val="5196FF">
                <a:alpha val="100000"/>
              </a:srgbClr>
            </a:solidFill>
          </p:spPr>
        </p:sp>
        <p:sp>
          <p:nvSpPr>
            <p:cNvPr id="29" name="AutoShape 19"/>
            <p:cNvSpPr/>
            <p:nvPr/>
          </p:nvSpPr>
          <p:spPr>
            <a:xfrm>
              <a:off x="7345807" y="4350852"/>
              <a:ext cx="97536" cy="97536"/>
            </a:xfrm>
            <a:prstGeom prst="ellipse">
              <a:avLst/>
            </a:prstGeom>
            <a:solidFill>
              <a:srgbClr val="5196FF">
                <a:alpha val="100000"/>
              </a:srgbClr>
            </a:solidFill>
          </p:spPr>
        </p:sp>
      </p:grpSp>
      <p:sp>
        <p:nvSpPr>
          <p:cNvPr id="30" name="TextBox 20"/>
          <p:cNvSpPr txBox="1"/>
          <p:nvPr/>
        </p:nvSpPr>
        <p:spPr>
          <a:xfrm>
            <a:off x="8734877" y="4417158"/>
            <a:ext cx="2450691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将评估结果优秀的员工纳入人才库，作为未来选拔和培养的重点对象</a:t>
            </a:r>
            <a:endParaRPr lang="en-US" sz="1600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1" name="TextBox 21"/>
          <p:cNvSpPr txBox="1"/>
          <p:nvPr/>
        </p:nvSpPr>
        <p:spPr>
          <a:xfrm>
            <a:off x="8450510" y="3572968"/>
            <a:ext cx="3019425" cy="485775"/>
          </a:xfrm>
          <a:prstGeom prst="rect">
            <a:avLst/>
          </a:prstGeom>
        </p:spPr>
        <p:txBody>
          <a:bodyPr vert="horz" wrap="square" lIns="114300" tIns="57150" rIns="114300" bIns="57150" rtlCol="0" anchor="t" anchorCtr="1">
            <a:normAutofit/>
          </a:bodyPr>
          <a:lstStyle/>
          <a:p>
            <a:pPr algn="ctr" fontAlgn="auto">
              <a:lnSpc>
                <a:spcPct val="96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0084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建立人才库</a:t>
            </a:r>
          </a:p>
        </p:txBody>
      </p:sp>
      <p:grpSp>
        <p:nvGrpSpPr>
          <p:cNvPr id="32" name="Group 22"/>
          <p:cNvGrpSpPr/>
          <p:nvPr/>
        </p:nvGrpSpPr>
        <p:grpSpPr>
          <a:xfrm>
            <a:off x="8634681" y="4177615"/>
            <a:ext cx="2651083" cy="97536"/>
            <a:chOff x="8495679" y="4350852"/>
            <a:chExt cx="2651083" cy="97536"/>
          </a:xfrm>
        </p:grpSpPr>
        <p:cxnSp>
          <p:nvCxnSpPr>
            <p:cNvPr id="33" name="Connector 23"/>
            <p:cNvCxnSpPr/>
            <p:nvPr/>
          </p:nvCxnSpPr>
          <p:spPr>
            <a:xfrm flipV="1">
              <a:off x="8556866" y="4399620"/>
              <a:ext cx="2492359" cy="4740"/>
            </a:xfrm>
            <a:prstGeom prst="line">
              <a:avLst/>
            </a:prstGeom>
            <a:solidFill>
              <a:srgbClr val="0084FF"/>
            </a:solidFill>
            <a:ln w="9525">
              <a:solidFill>
                <a:srgbClr val="0084FF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34" name="AutoShape 24"/>
            <p:cNvSpPr/>
            <p:nvPr/>
          </p:nvSpPr>
          <p:spPr>
            <a:xfrm>
              <a:off x="8495679" y="4350852"/>
              <a:ext cx="97536" cy="97536"/>
            </a:xfrm>
            <a:prstGeom prst="ellipse">
              <a:avLst/>
            </a:prstGeom>
            <a:solidFill>
              <a:srgbClr val="0084FF">
                <a:alpha val="100000"/>
              </a:srgbClr>
            </a:solidFill>
          </p:spPr>
        </p:sp>
        <p:sp>
          <p:nvSpPr>
            <p:cNvPr id="35" name="AutoShape 25"/>
            <p:cNvSpPr/>
            <p:nvPr/>
          </p:nvSpPr>
          <p:spPr>
            <a:xfrm>
              <a:off x="11049226" y="4350852"/>
              <a:ext cx="97536" cy="97536"/>
            </a:xfrm>
            <a:prstGeom prst="ellipse">
              <a:avLst/>
            </a:prstGeom>
            <a:solidFill>
              <a:srgbClr val="0084FF">
                <a:alpha val="100000"/>
              </a:srgbClr>
            </a:solidFill>
          </p:spPr>
        </p:sp>
      </p:grpSp>
      <p:sp>
        <p:nvSpPr>
          <p:cNvPr id="36" name="矩形 35"/>
          <p:cNvSpPr/>
          <p:nvPr/>
        </p:nvSpPr>
        <p:spPr>
          <a:xfrm>
            <a:off x="1831934" y="1418689"/>
            <a:ext cx="923286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100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识别关键岗位和潜力员工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9CBD6-5DB7-E062-BCD4-5CC4DAC79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D8B244-B2DF-5D66-06EE-65CDDD689C9F}"/>
              </a:ext>
            </a:extLst>
          </p:cNvPr>
          <p:cNvSpPr txBox="1"/>
          <p:nvPr/>
        </p:nvSpPr>
        <p:spPr>
          <a:xfrm>
            <a:off x="1244600" y="1240155"/>
            <a:ext cx="101142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3EBBC3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Heiti TC Light" panose="02000000000000000000" charset="-122"/>
              </a:rPr>
              <a:t>我？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B05E71-E629-C859-590E-F7E229356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E01EE5D-26FB-46D5-A381-ECFB35BF1D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pic>
        <p:nvPicPr>
          <p:cNvPr id="4" name="图片 3" descr="企业微信截图_882c9c6f-f101-410a-b08d-273c801d7ad1">
            <a:extLst>
              <a:ext uri="{FF2B5EF4-FFF2-40B4-BE49-F238E27FC236}">
                <a16:creationId xmlns:a16="http://schemas.microsoft.com/office/drawing/2014/main" id="{513C789E-31EF-B868-CF7F-EAD64D113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90" y="1960245"/>
            <a:ext cx="9639300" cy="4597400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448C69A0-587D-5FB2-F02B-CAC822168CA2}"/>
              </a:ext>
            </a:extLst>
          </p:cNvPr>
          <p:cNvSpPr txBox="1"/>
          <p:nvPr/>
        </p:nvSpPr>
        <p:spPr>
          <a:xfrm>
            <a:off x="1577340" y="272217"/>
            <a:ext cx="999236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二、前台团队架构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04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三、</a:t>
            </a: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中台团队架构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30" name="Freeform 21"/>
          <p:cNvSpPr/>
          <p:nvPr>
            <p:custDataLst>
              <p:tags r:id="rId1"/>
            </p:custDataLst>
          </p:nvPr>
        </p:nvSpPr>
        <p:spPr bwMode="auto">
          <a:xfrm>
            <a:off x="5588478" y="2776845"/>
            <a:ext cx="1679964" cy="1454871"/>
          </a:xfrm>
          <a:custGeom>
            <a:avLst/>
            <a:gdLst>
              <a:gd name="T0" fmla="*/ 0 w 918"/>
              <a:gd name="T1" fmla="*/ 795 h 795"/>
              <a:gd name="T2" fmla="*/ 460 w 918"/>
              <a:gd name="T3" fmla="*/ 0 h 795"/>
              <a:gd name="T4" fmla="*/ 918 w 918"/>
              <a:gd name="T5" fmla="*/ 795 h 795"/>
              <a:gd name="T6" fmla="*/ 0 w 918"/>
              <a:gd name="T7" fmla="*/ 795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8" h="795">
                <a:moveTo>
                  <a:pt x="0" y="795"/>
                </a:moveTo>
                <a:lnTo>
                  <a:pt x="460" y="0"/>
                </a:lnTo>
                <a:lnTo>
                  <a:pt x="918" y="795"/>
                </a:lnTo>
                <a:lnTo>
                  <a:pt x="0" y="795"/>
                </a:lnTo>
                <a:close/>
              </a:path>
            </a:pathLst>
          </a:custGeom>
          <a:solidFill>
            <a:srgbClr val="8590CA">
              <a:lumMod val="50000"/>
            </a:srgbClr>
          </a:solidFill>
          <a:ln w="3175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31" name="Freeform 22"/>
          <p:cNvSpPr/>
          <p:nvPr>
            <p:custDataLst>
              <p:tags r:id="rId2"/>
            </p:custDataLst>
          </p:nvPr>
        </p:nvSpPr>
        <p:spPr bwMode="auto">
          <a:xfrm>
            <a:off x="6514471" y="2729264"/>
            <a:ext cx="1679964" cy="1454871"/>
          </a:xfrm>
          <a:custGeom>
            <a:avLst/>
            <a:gdLst>
              <a:gd name="T0" fmla="*/ 458 w 918"/>
              <a:gd name="T1" fmla="*/ 795 h 795"/>
              <a:gd name="T2" fmla="*/ 0 w 918"/>
              <a:gd name="T3" fmla="*/ 0 h 795"/>
              <a:gd name="T4" fmla="*/ 918 w 918"/>
              <a:gd name="T5" fmla="*/ 2 h 795"/>
              <a:gd name="T6" fmla="*/ 458 w 918"/>
              <a:gd name="T7" fmla="*/ 795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8" h="795">
                <a:moveTo>
                  <a:pt x="458" y="795"/>
                </a:moveTo>
                <a:lnTo>
                  <a:pt x="0" y="0"/>
                </a:lnTo>
                <a:lnTo>
                  <a:pt x="918" y="2"/>
                </a:lnTo>
                <a:lnTo>
                  <a:pt x="458" y="795"/>
                </a:lnTo>
                <a:close/>
              </a:path>
            </a:pathLst>
          </a:custGeom>
          <a:solidFill>
            <a:srgbClr val="8590CA"/>
          </a:solidFill>
          <a:ln w="3175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32" name="Freeform 23"/>
          <p:cNvSpPr/>
          <p:nvPr>
            <p:custDataLst>
              <p:tags r:id="rId3"/>
            </p:custDataLst>
          </p:nvPr>
        </p:nvSpPr>
        <p:spPr bwMode="auto">
          <a:xfrm>
            <a:off x="4664316" y="2729264"/>
            <a:ext cx="1679964" cy="1454871"/>
          </a:xfrm>
          <a:custGeom>
            <a:avLst/>
            <a:gdLst>
              <a:gd name="T0" fmla="*/ 458 w 918"/>
              <a:gd name="T1" fmla="*/ 795 h 795"/>
              <a:gd name="T2" fmla="*/ 0 w 918"/>
              <a:gd name="T3" fmla="*/ 0 h 795"/>
              <a:gd name="T4" fmla="*/ 918 w 918"/>
              <a:gd name="T5" fmla="*/ 2 h 795"/>
              <a:gd name="T6" fmla="*/ 458 w 918"/>
              <a:gd name="T7" fmla="*/ 795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8" h="795">
                <a:moveTo>
                  <a:pt x="458" y="795"/>
                </a:moveTo>
                <a:lnTo>
                  <a:pt x="0" y="0"/>
                </a:lnTo>
                <a:lnTo>
                  <a:pt x="918" y="2"/>
                </a:lnTo>
                <a:lnTo>
                  <a:pt x="458" y="795"/>
                </a:lnTo>
                <a:close/>
              </a:path>
            </a:pathLst>
          </a:custGeom>
          <a:solidFill>
            <a:srgbClr val="8590CA"/>
          </a:solidFill>
          <a:ln w="3175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36" name="Freeform 24"/>
          <p:cNvSpPr/>
          <p:nvPr>
            <p:custDataLst>
              <p:tags r:id="rId4"/>
            </p:custDataLst>
          </p:nvPr>
        </p:nvSpPr>
        <p:spPr bwMode="auto">
          <a:xfrm>
            <a:off x="5588478" y="4330537"/>
            <a:ext cx="1679964" cy="1458531"/>
          </a:xfrm>
          <a:custGeom>
            <a:avLst/>
            <a:gdLst>
              <a:gd name="T0" fmla="*/ 458 w 918"/>
              <a:gd name="T1" fmla="*/ 797 h 797"/>
              <a:gd name="T2" fmla="*/ 0 w 918"/>
              <a:gd name="T3" fmla="*/ 0 h 797"/>
              <a:gd name="T4" fmla="*/ 918 w 918"/>
              <a:gd name="T5" fmla="*/ 2 h 797"/>
              <a:gd name="T6" fmla="*/ 458 w 918"/>
              <a:gd name="T7" fmla="*/ 797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8" h="797">
                <a:moveTo>
                  <a:pt x="458" y="797"/>
                </a:moveTo>
                <a:lnTo>
                  <a:pt x="0" y="0"/>
                </a:lnTo>
                <a:lnTo>
                  <a:pt x="918" y="2"/>
                </a:lnTo>
                <a:lnTo>
                  <a:pt x="458" y="797"/>
                </a:lnTo>
                <a:close/>
              </a:path>
            </a:pathLst>
          </a:custGeom>
          <a:solidFill>
            <a:srgbClr val="8590CA"/>
          </a:solidFill>
          <a:ln w="3175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5"/>
            </p:custDataLst>
          </p:nvPr>
        </p:nvSpPr>
        <p:spPr>
          <a:xfrm>
            <a:off x="5876167" y="3406139"/>
            <a:ext cx="1106416" cy="71702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30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中台</a:t>
            </a:r>
            <a:endParaRPr kumimoji="0" lang="zh-CN" altLang="en-US" sz="2000" b="1" i="0" u="none" strike="noStrike" kern="1200" cap="none" spc="30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44" name="Freeform 104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6177795" y="4632806"/>
            <a:ext cx="501330" cy="504577"/>
          </a:xfrm>
          <a:custGeom>
            <a:avLst/>
            <a:gdLst>
              <a:gd name="T0" fmla="*/ 98 w 196"/>
              <a:gd name="T1" fmla="*/ 197 h 197"/>
              <a:gd name="T2" fmla="*/ 196 w 196"/>
              <a:gd name="T3" fmla="*/ 99 h 197"/>
              <a:gd name="T4" fmla="*/ 98 w 196"/>
              <a:gd name="T5" fmla="*/ 0 h 197"/>
              <a:gd name="T6" fmla="*/ 0 w 196"/>
              <a:gd name="T7" fmla="*/ 99 h 197"/>
              <a:gd name="T8" fmla="*/ 98 w 196"/>
              <a:gd name="T9" fmla="*/ 197 h 197"/>
              <a:gd name="T10" fmla="*/ 38 w 196"/>
              <a:gd name="T11" fmla="*/ 166 h 197"/>
              <a:gd name="T12" fmla="*/ 30 w 196"/>
              <a:gd name="T13" fmla="*/ 158 h 197"/>
              <a:gd name="T14" fmla="*/ 49 w 196"/>
              <a:gd name="T15" fmla="*/ 140 h 197"/>
              <a:gd name="T16" fmla="*/ 57 w 196"/>
              <a:gd name="T17" fmla="*/ 148 h 197"/>
              <a:gd name="T18" fmla="*/ 38 w 196"/>
              <a:gd name="T19" fmla="*/ 166 h 197"/>
              <a:gd name="T20" fmla="*/ 103 w 196"/>
              <a:gd name="T21" fmla="*/ 188 h 197"/>
              <a:gd name="T22" fmla="*/ 92 w 196"/>
              <a:gd name="T23" fmla="*/ 188 h 197"/>
              <a:gd name="T24" fmla="*/ 92 w 196"/>
              <a:gd name="T25" fmla="*/ 162 h 197"/>
              <a:gd name="T26" fmla="*/ 103 w 196"/>
              <a:gd name="T27" fmla="*/ 162 h 197"/>
              <a:gd name="T28" fmla="*/ 103 w 196"/>
              <a:gd name="T29" fmla="*/ 188 h 197"/>
              <a:gd name="T30" fmla="*/ 188 w 196"/>
              <a:gd name="T31" fmla="*/ 104 h 197"/>
              <a:gd name="T32" fmla="*/ 161 w 196"/>
              <a:gd name="T33" fmla="*/ 104 h 197"/>
              <a:gd name="T34" fmla="*/ 161 w 196"/>
              <a:gd name="T35" fmla="*/ 93 h 197"/>
              <a:gd name="T36" fmla="*/ 188 w 196"/>
              <a:gd name="T37" fmla="*/ 93 h 197"/>
              <a:gd name="T38" fmla="*/ 188 w 196"/>
              <a:gd name="T39" fmla="*/ 104 h 197"/>
              <a:gd name="T40" fmla="*/ 157 w 196"/>
              <a:gd name="T41" fmla="*/ 31 h 197"/>
              <a:gd name="T42" fmla="*/ 165 w 196"/>
              <a:gd name="T43" fmla="*/ 39 h 197"/>
              <a:gd name="T44" fmla="*/ 147 w 196"/>
              <a:gd name="T45" fmla="*/ 58 h 197"/>
              <a:gd name="T46" fmla="*/ 139 w 196"/>
              <a:gd name="T47" fmla="*/ 50 h 197"/>
              <a:gd name="T48" fmla="*/ 157 w 196"/>
              <a:gd name="T49" fmla="*/ 31 h 197"/>
              <a:gd name="T50" fmla="*/ 147 w 196"/>
              <a:gd name="T51" fmla="*/ 140 h 197"/>
              <a:gd name="T52" fmla="*/ 165 w 196"/>
              <a:gd name="T53" fmla="*/ 158 h 197"/>
              <a:gd name="T54" fmla="*/ 157 w 196"/>
              <a:gd name="T55" fmla="*/ 166 h 197"/>
              <a:gd name="T56" fmla="*/ 139 w 196"/>
              <a:gd name="T57" fmla="*/ 148 h 197"/>
              <a:gd name="T58" fmla="*/ 147 w 196"/>
              <a:gd name="T59" fmla="*/ 140 h 197"/>
              <a:gd name="T60" fmla="*/ 92 w 196"/>
              <a:gd name="T61" fmla="*/ 9 h 197"/>
              <a:gd name="T62" fmla="*/ 103 w 196"/>
              <a:gd name="T63" fmla="*/ 9 h 197"/>
              <a:gd name="T64" fmla="*/ 103 w 196"/>
              <a:gd name="T65" fmla="*/ 35 h 197"/>
              <a:gd name="T66" fmla="*/ 92 w 196"/>
              <a:gd name="T67" fmla="*/ 35 h 197"/>
              <a:gd name="T68" fmla="*/ 92 w 196"/>
              <a:gd name="T69" fmla="*/ 9 h 197"/>
              <a:gd name="T70" fmla="*/ 82 w 196"/>
              <a:gd name="T71" fmla="*/ 76 h 197"/>
              <a:gd name="T72" fmla="*/ 99 w 196"/>
              <a:gd name="T73" fmla="*/ 92 h 197"/>
              <a:gd name="T74" fmla="*/ 130 w 196"/>
              <a:gd name="T75" fmla="*/ 62 h 197"/>
              <a:gd name="T76" fmla="*/ 137 w 196"/>
              <a:gd name="T77" fmla="*/ 70 h 197"/>
              <a:gd name="T78" fmla="*/ 99 w 196"/>
              <a:gd name="T79" fmla="*/ 108 h 197"/>
              <a:gd name="T80" fmla="*/ 74 w 196"/>
              <a:gd name="T81" fmla="*/ 84 h 197"/>
              <a:gd name="T82" fmla="*/ 82 w 196"/>
              <a:gd name="T83" fmla="*/ 76 h 197"/>
              <a:gd name="T84" fmla="*/ 38 w 196"/>
              <a:gd name="T85" fmla="*/ 31 h 197"/>
              <a:gd name="T86" fmla="*/ 57 w 196"/>
              <a:gd name="T87" fmla="*/ 50 h 197"/>
              <a:gd name="T88" fmla="*/ 49 w 196"/>
              <a:gd name="T89" fmla="*/ 58 h 197"/>
              <a:gd name="T90" fmla="*/ 30 w 196"/>
              <a:gd name="T91" fmla="*/ 39 h 197"/>
              <a:gd name="T92" fmla="*/ 38 w 196"/>
              <a:gd name="T93" fmla="*/ 31 h 197"/>
              <a:gd name="T94" fmla="*/ 34 w 196"/>
              <a:gd name="T95" fmla="*/ 104 h 197"/>
              <a:gd name="T96" fmla="*/ 8 w 196"/>
              <a:gd name="T97" fmla="*/ 104 h 197"/>
              <a:gd name="T98" fmla="*/ 8 w 196"/>
              <a:gd name="T99" fmla="*/ 93 h 197"/>
              <a:gd name="T100" fmla="*/ 34 w 196"/>
              <a:gd name="T101" fmla="*/ 93 h 197"/>
              <a:gd name="T102" fmla="*/ 34 w 196"/>
              <a:gd name="T103" fmla="*/ 104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96" h="197">
                <a:moveTo>
                  <a:pt x="98" y="197"/>
                </a:moveTo>
                <a:cubicBezTo>
                  <a:pt x="152" y="197"/>
                  <a:pt x="196" y="153"/>
                  <a:pt x="196" y="99"/>
                </a:cubicBezTo>
                <a:cubicBezTo>
                  <a:pt x="196" y="44"/>
                  <a:pt x="152" y="0"/>
                  <a:pt x="98" y="0"/>
                </a:cubicBezTo>
                <a:cubicBezTo>
                  <a:pt x="43" y="0"/>
                  <a:pt x="0" y="44"/>
                  <a:pt x="0" y="99"/>
                </a:cubicBezTo>
                <a:cubicBezTo>
                  <a:pt x="0" y="153"/>
                  <a:pt x="43" y="197"/>
                  <a:pt x="98" y="197"/>
                </a:cubicBezTo>
                <a:moveTo>
                  <a:pt x="38" y="166"/>
                </a:moveTo>
                <a:cubicBezTo>
                  <a:pt x="30" y="158"/>
                  <a:pt x="30" y="158"/>
                  <a:pt x="30" y="158"/>
                </a:cubicBezTo>
                <a:cubicBezTo>
                  <a:pt x="49" y="140"/>
                  <a:pt x="49" y="140"/>
                  <a:pt x="49" y="140"/>
                </a:cubicBezTo>
                <a:cubicBezTo>
                  <a:pt x="57" y="148"/>
                  <a:pt x="57" y="148"/>
                  <a:pt x="57" y="148"/>
                </a:cubicBezTo>
                <a:lnTo>
                  <a:pt x="38" y="166"/>
                </a:lnTo>
                <a:close/>
                <a:moveTo>
                  <a:pt x="103" y="188"/>
                </a:moveTo>
                <a:cubicBezTo>
                  <a:pt x="92" y="188"/>
                  <a:pt x="92" y="188"/>
                  <a:pt x="92" y="188"/>
                </a:cubicBezTo>
                <a:cubicBezTo>
                  <a:pt x="92" y="162"/>
                  <a:pt x="92" y="162"/>
                  <a:pt x="92" y="162"/>
                </a:cubicBezTo>
                <a:cubicBezTo>
                  <a:pt x="103" y="162"/>
                  <a:pt x="103" y="162"/>
                  <a:pt x="103" y="162"/>
                </a:cubicBezTo>
                <a:lnTo>
                  <a:pt x="103" y="188"/>
                </a:lnTo>
                <a:close/>
                <a:moveTo>
                  <a:pt x="188" y="104"/>
                </a:moveTo>
                <a:cubicBezTo>
                  <a:pt x="161" y="104"/>
                  <a:pt x="161" y="104"/>
                  <a:pt x="161" y="104"/>
                </a:cubicBezTo>
                <a:cubicBezTo>
                  <a:pt x="161" y="93"/>
                  <a:pt x="161" y="93"/>
                  <a:pt x="161" y="93"/>
                </a:cubicBezTo>
                <a:cubicBezTo>
                  <a:pt x="188" y="93"/>
                  <a:pt x="188" y="93"/>
                  <a:pt x="188" y="93"/>
                </a:cubicBezTo>
                <a:lnTo>
                  <a:pt x="188" y="104"/>
                </a:lnTo>
                <a:close/>
                <a:moveTo>
                  <a:pt x="157" y="31"/>
                </a:moveTo>
                <a:cubicBezTo>
                  <a:pt x="165" y="39"/>
                  <a:pt x="165" y="39"/>
                  <a:pt x="165" y="39"/>
                </a:cubicBezTo>
                <a:cubicBezTo>
                  <a:pt x="147" y="58"/>
                  <a:pt x="147" y="58"/>
                  <a:pt x="147" y="58"/>
                </a:cubicBezTo>
                <a:cubicBezTo>
                  <a:pt x="139" y="50"/>
                  <a:pt x="139" y="50"/>
                  <a:pt x="139" y="50"/>
                </a:cubicBezTo>
                <a:lnTo>
                  <a:pt x="157" y="31"/>
                </a:lnTo>
                <a:close/>
                <a:moveTo>
                  <a:pt x="147" y="140"/>
                </a:moveTo>
                <a:cubicBezTo>
                  <a:pt x="165" y="158"/>
                  <a:pt x="165" y="158"/>
                  <a:pt x="165" y="158"/>
                </a:cubicBezTo>
                <a:cubicBezTo>
                  <a:pt x="157" y="166"/>
                  <a:pt x="157" y="166"/>
                  <a:pt x="157" y="166"/>
                </a:cubicBezTo>
                <a:cubicBezTo>
                  <a:pt x="139" y="148"/>
                  <a:pt x="139" y="148"/>
                  <a:pt x="139" y="148"/>
                </a:cubicBezTo>
                <a:lnTo>
                  <a:pt x="147" y="140"/>
                </a:lnTo>
                <a:close/>
                <a:moveTo>
                  <a:pt x="92" y="9"/>
                </a:moveTo>
                <a:cubicBezTo>
                  <a:pt x="103" y="9"/>
                  <a:pt x="103" y="9"/>
                  <a:pt x="103" y="9"/>
                </a:cubicBezTo>
                <a:cubicBezTo>
                  <a:pt x="103" y="35"/>
                  <a:pt x="103" y="35"/>
                  <a:pt x="103" y="35"/>
                </a:cubicBezTo>
                <a:cubicBezTo>
                  <a:pt x="92" y="35"/>
                  <a:pt x="92" y="35"/>
                  <a:pt x="92" y="35"/>
                </a:cubicBezTo>
                <a:lnTo>
                  <a:pt x="92" y="9"/>
                </a:lnTo>
                <a:close/>
                <a:moveTo>
                  <a:pt x="82" y="76"/>
                </a:moveTo>
                <a:cubicBezTo>
                  <a:pt x="99" y="92"/>
                  <a:pt x="99" y="92"/>
                  <a:pt x="99" y="92"/>
                </a:cubicBezTo>
                <a:cubicBezTo>
                  <a:pt x="130" y="62"/>
                  <a:pt x="130" y="62"/>
                  <a:pt x="130" y="62"/>
                </a:cubicBezTo>
                <a:cubicBezTo>
                  <a:pt x="137" y="70"/>
                  <a:pt x="137" y="70"/>
                  <a:pt x="137" y="70"/>
                </a:cubicBezTo>
                <a:cubicBezTo>
                  <a:pt x="99" y="108"/>
                  <a:pt x="99" y="108"/>
                  <a:pt x="99" y="108"/>
                </a:cubicBezTo>
                <a:cubicBezTo>
                  <a:pt x="74" y="84"/>
                  <a:pt x="74" y="84"/>
                  <a:pt x="74" y="84"/>
                </a:cubicBezTo>
                <a:lnTo>
                  <a:pt x="82" y="76"/>
                </a:lnTo>
                <a:close/>
                <a:moveTo>
                  <a:pt x="38" y="31"/>
                </a:moveTo>
                <a:cubicBezTo>
                  <a:pt x="57" y="50"/>
                  <a:pt x="57" y="50"/>
                  <a:pt x="57" y="50"/>
                </a:cubicBezTo>
                <a:cubicBezTo>
                  <a:pt x="49" y="58"/>
                  <a:pt x="49" y="58"/>
                  <a:pt x="49" y="58"/>
                </a:cubicBezTo>
                <a:cubicBezTo>
                  <a:pt x="30" y="39"/>
                  <a:pt x="30" y="39"/>
                  <a:pt x="30" y="39"/>
                </a:cubicBezTo>
                <a:lnTo>
                  <a:pt x="38" y="31"/>
                </a:lnTo>
                <a:close/>
                <a:moveTo>
                  <a:pt x="34" y="104"/>
                </a:moveTo>
                <a:cubicBezTo>
                  <a:pt x="8" y="104"/>
                  <a:pt x="8" y="104"/>
                  <a:pt x="8" y="104"/>
                </a:cubicBezTo>
                <a:cubicBezTo>
                  <a:pt x="8" y="93"/>
                  <a:pt x="8" y="93"/>
                  <a:pt x="8" y="93"/>
                </a:cubicBezTo>
                <a:cubicBezTo>
                  <a:pt x="34" y="93"/>
                  <a:pt x="34" y="93"/>
                  <a:pt x="34" y="93"/>
                </a:cubicBezTo>
                <a:lnTo>
                  <a:pt x="34" y="104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48" name="Freeform 51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7094904" y="2989472"/>
            <a:ext cx="540546" cy="467227"/>
          </a:xfrm>
          <a:custGeom>
            <a:avLst/>
            <a:gdLst>
              <a:gd name="T0" fmla="*/ 132 w 184"/>
              <a:gd name="T1" fmla="*/ 124 h 159"/>
              <a:gd name="T2" fmla="*/ 165 w 184"/>
              <a:gd name="T3" fmla="*/ 159 h 159"/>
              <a:gd name="T4" fmla="*/ 165 w 184"/>
              <a:gd name="T5" fmla="*/ 124 h 159"/>
              <a:gd name="T6" fmla="*/ 184 w 184"/>
              <a:gd name="T7" fmla="*/ 124 h 159"/>
              <a:gd name="T8" fmla="*/ 184 w 184"/>
              <a:gd name="T9" fmla="*/ 0 h 159"/>
              <a:gd name="T10" fmla="*/ 0 w 184"/>
              <a:gd name="T11" fmla="*/ 0 h 159"/>
              <a:gd name="T12" fmla="*/ 0 w 184"/>
              <a:gd name="T13" fmla="*/ 47 h 159"/>
              <a:gd name="T14" fmla="*/ 0 w 184"/>
              <a:gd name="T15" fmla="*/ 124 h 159"/>
              <a:gd name="T16" fmla="*/ 115 w 184"/>
              <a:gd name="T17" fmla="*/ 124 h 159"/>
              <a:gd name="T18" fmla="*/ 132 w 184"/>
              <a:gd name="T19" fmla="*/ 124 h 159"/>
              <a:gd name="T20" fmla="*/ 154 w 184"/>
              <a:gd name="T21" fmla="*/ 49 h 159"/>
              <a:gd name="T22" fmla="*/ 168 w 184"/>
              <a:gd name="T23" fmla="*/ 63 h 159"/>
              <a:gd name="T24" fmla="*/ 154 w 184"/>
              <a:gd name="T25" fmla="*/ 77 h 159"/>
              <a:gd name="T26" fmla="*/ 140 w 184"/>
              <a:gd name="T27" fmla="*/ 63 h 159"/>
              <a:gd name="T28" fmla="*/ 154 w 184"/>
              <a:gd name="T29" fmla="*/ 49 h 159"/>
              <a:gd name="T30" fmla="*/ 36 w 184"/>
              <a:gd name="T31" fmla="*/ 77 h 159"/>
              <a:gd name="T32" fmla="*/ 22 w 184"/>
              <a:gd name="T33" fmla="*/ 63 h 159"/>
              <a:gd name="T34" fmla="*/ 36 w 184"/>
              <a:gd name="T35" fmla="*/ 49 h 159"/>
              <a:gd name="T36" fmla="*/ 50 w 184"/>
              <a:gd name="T37" fmla="*/ 63 h 159"/>
              <a:gd name="T38" fmla="*/ 36 w 184"/>
              <a:gd name="T39" fmla="*/ 77 h 159"/>
              <a:gd name="T40" fmla="*/ 75 w 184"/>
              <a:gd name="T41" fmla="*/ 77 h 159"/>
              <a:gd name="T42" fmla="*/ 61 w 184"/>
              <a:gd name="T43" fmla="*/ 63 h 159"/>
              <a:gd name="T44" fmla="*/ 75 w 184"/>
              <a:gd name="T45" fmla="*/ 49 h 159"/>
              <a:gd name="T46" fmla="*/ 89 w 184"/>
              <a:gd name="T47" fmla="*/ 63 h 159"/>
              <a:gd name="T48" fmla="*/ 75 w 184"/>
              <a:gd name="T49" fmla="*/ 77 h 159"/>
              <a:gd name="T50" fmla="*/ 115 w 184"/>
              <a:gd name="T51" fmla="*/ 77 h 159"/>
              <a:gd name="T52" fmla="*/ 100 w 184"/>
              <a:gd name="T53" fmla="*/ 63 h 159"/>
              <a:gd name="T54" fmla="*/ 115 w 184"/>
              <a:gd name="T55" fmla="*/ 49 h 159"/>
              <a:gd name="T56" fmla="*/ 115 w 184"/>
              <a:gd name="T57" fmla="*/ 49 h 159"/>
              <a:gd name="T58" fmla="*/ 129 w 184"/>
              <a:gd name="T59" fmla="*/ 63 h 159"/>
              <a:gd name="T60" fmla="*/ 115 w 184"/>
              <a:gd name="T61" fmla="*/ 77 h 159"/>
              <a:gd name="T62" fmla="*/ 115 w 184"/>
              <a:gd name="T63" fmla="*/ 77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84" h="159">
                <a:moveTo>
                  <a:pt x="132" y="124"/>
                </a:moveTo>
                <a:cubicBezTo>
                  <a:pt x="165" y="159"/>
                  <a:pt x="165" y="159"/>
                  <a:pt x="165" y="159"/>
                </a:cubicBezTo>
                <a:cubicBezTo>
                  <a:pt x="165" y="124"/>
                  <a:pt x="165" y="124"/>
                  <a:pt x="165" y="124"/>
                </a:cubicBezTo>
                <a:cubicBezTo>
                  <a:pt x="184" y="124"/>
                  <a:pt x="184" y="124"/>
                  <a:pt x="184" y="124"/>
                </a:cubicBezTo>
                <a:cubicBezTo>
                  <a:pt x="184" y="0"/>
                  <a:pt x="184" y="0"/>
                  <a:pt x="18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124"/>
                  <a:pt x="0" y="124"/>
                  <a:pt x="0" y="124"/>
                </a:cubicBezTo>
                <a:cubicBezTo>
                  <a:pt x="115" y="124"/>
                  <a:pt x="115" y="124"/>
                  <a:pt x="115" y="124"/>
                </a:cubicBezTo>
                <a:lnTo>
                  <a:pt x="132" y="124"/>
                </a:lnTo>
                <a:close/>
                <a:moveTo>
                  <a:pt x="154" y="49"/>
                </a:moveTo>
                <a:cubicBezTo>
                  <a:pt x="162" y="49"/>
                  <a:pt x="168" y="56"/>
                  <a:pt x="168" y="63"/>
                </a:cubicBezTo>
                <a:cubicBezTo>
                  <a:pt x="168" y="71"/>
                  <a:pt x="162" y="77"/>
                  <a:pt x="154" y="77"/>
                </a:cubicBezTo>
                <a:cubicBezTo>
                  <a:pt x="146" y="77"/>
                  <a:pt x="140" y="71"/>
                  <a:pt x="140" y="63"/>
                </a:cubicBezTo>
                <a:cubicBezTo>
                  <a:pt x="140" y="56"/>
                  <a:pt x="146" y="49"/>
                  <a:pt x="154" y="49"/>
                </a:cubicBezTo>
                <a:moveTo>
                  <a:pt x="36" y="77"/>
                </a:moveTo>
                <a:cubicBezTo>
                  <a:pt x="28" y="77"/>
                  <a:pt x="22" y="71"/>
                  <a:pt x="22" y="63"/>
                </a:cubicBezTo>
                <a:cubicBezTo>
                  <a:pt x="22" y="56"/>
                  <a:pt x="28" y="49"/>
                  <a:pt x="36" y="49"/>
                </a:cubicBezTo>
                <a:cubicBezTo>
                  <a:pt x="44" y="49"/>
                  <a:pt x="50" y="56"/>
                  <a:pt x="50" y="63"/>
                </a:cubicBezTo>
                <a:cubicBezTo>
                  <a:pt x="50" y="71"/>
                  <a:pt x="44" y="77"/>
                  <a:pt x="36" y="77"/>
                </a:cubicBezTo>
                <a:moveTo>
                  <a:pt x="75" y="77"/>
                </a:moveTo>
                <a:cubicBezTo>
                  <a:pt x="67" y="77"/>
                  <a:pt x="61" y="71"/>
                  <a:pt x="61" y="63"/>
                </a:cubicBezTo>
                <a:cubicBezTo>
                  <a:pt x="61" y="56"/>
                  <a:pt x="67" y="49"/>
                  <a:pt x="75" y="49"/>
                </a:cubicBezTo>
                <a:cubicBezTo>
                  <a:pt x="83" y="49"/>
                  <a:pt x="89" y="56"/>
                  <a:pt x="89" y="63"/>
                </a:cubicBezTo>
                <a:cubicBezTo>
                  <a:pt x="89" y="71"/>
                  <a:pt x="83" y="77"/>
                  <a:pt x="75" y="77"/>
                </a:cubicBezTo>
                <a:moveTo>
                  <a:pt x="115" y="77"/>
                </a:moveTo>
                <a:cubicBezTo>
                  <a:pt x="107" y="77"/>
                  <a:pt x="100" y="71"/>
                  <a:pt x="100" y="63"/>
                </a:cubicBezTo>
                <a:cubicBezTo>
                  <a:pt x="100" y="56"/>
                  <a:pt x="107" y="49"/>
                  <a:pt x="115" y="49"/>
                </a:cubicBezTo>
                <a:cubicBezTo>
                  <a:pt x="115" y="49"/>
                  <a:pt x="115" y="49"/>
                  <a:pt x="115" y="49"/>
                </a:cubicBezTo>
                <a:cubicBezTo>
                  <a:pt x="123" y="50"/>
                  <a:pt x="129" y="56"/>
                  <a:pt x="129" y="63"/>
                </a:cubicBezTo>
                <a:cubicBezTo>
                  <a:pt x="129" y="71"/>
                  <a:pt x="123" y="77"/>
                  <a:pt x="115" y="77"/>
                </a:cubicBezTo>
                <a:cubicBezTo>
                  <a:pt x="115" y="77"/>
                  <a:pt x="115" y="77"/>
                  <a:pt x="115" y="77"/>
                </a:cubicBezTo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53075" y="1096045"/>
            <a:ext cx="10944920" cy="645160"/>
          </a:xfrm>
          <a:prstGeom prst="rect">
            <a:avLst/>
          </a:prstGeom>
          <a:blipFill dpi="0" rotWithShape="1">
            <a:blip r:embed="rId18">
              <a:alphaModFix amt="0"/>
            </a:blip>
            <a:srcRect/>
            <a:tile tx="0" ty="0" sx="100000" sy="100000" flip="none" algn="tl"/>
          </a:blipFill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仿宋" charset="0"/>
                <a:ea typeface="仿宋" charset="0"/>
                <a:sym typeface="Arial" panose="020B0604020202090204" pitchFamily="34" charset="0"/>
              </a:rPr>
              <a:t>中台三大体系</a:t>
            </a: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953075" y="2798000"/>
            <a:ext cx="3280773" cy="155609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15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  <a:sym typeface="Arial" panose="020B0604020202090204" pitchFamily="34" charset="0"/>
              </a:rPr>
              <a:t>负责长</a:t>
            </a:r>
            <a:r>
              <a:rPr kumimoji="0" lang="en-US" altLang="zh-CN" sz="1600" b="1" i="0" u="none" strike="noStrike" kern="1200" cap="none" spc="15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  <a:sym typeface="Arial" panose="020B0604020202090204" pitchFamily="34" charset="0"/>
              </a:rPr>
              <a:t>/</a:t>
            </a:r>
            <a:r>
              <a:rPr kumimoji="0" lang="zh-CN" altLang="en-US" sz="1600" b="1" i="0" u="none" strike="noStrike" kern="1200" cap="none" spc="15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  <a:sym typeface="Arial" panose="020B0604020202090204" pitchFamily="34" charset="0"/>
              </a:rPr>
              <a:t>短期项目、培训等综合安服工作</a:t>
            </a:r>
          </a:p>
        </p:txBody>
      </p:sp>
      <p:sp>
        <p:nvSpPr>
          <p:cNvPr id="20" name="文本框 19"/>
          <p:cNvSpPr txBox="1"/>
          <p:nvPr>
            <p:custDataLst>
              <p:tags r:id="rId10"/>
            </p:custDataLst>
          </p:nvPr>
        </p:nvSpPr>
        <p:spPr>
          <a:xfrm>
            <a:off x="953075" y="2216004"/>
            <a:ext cx="3280773" cy="56084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新二线</a:t>
            </a:r>
          </a:p>
        </p:txBody>
      </p:sp>
      <p:sp>
        <p:nvSpPr>
          <p:cNvPr id="24" name="文本框 23"/>
          <p:cNvSpPr txBox="1"/>
          <p:nvPr>
            <p:custDataLst>
              <p:tags r:id="rId11"/>
            </p:custDataLst>
          </p:nvPr>
        </p:nvSpPr>
        <p:spPr>
          <a:xfrm>
            <a:off x="8624902" y="2798000"/>
            <a:ext cx="3280773" cy="155609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15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负责长期项目社招人员输送</a:t>
            </a:r>
          </a:p>
        </p:txBody>
      </p:sp>
      <p:sp>
        <p:nvSpPr>
          <p:cNvPr id="3" name="文本框 2"/>
          <p:cNvSpPr txBox="1"/>
          <p:nvPr>
            <p:custDataLst>
              <p:tags r:id="rId12"/>
            </p:custDataLst>
          </p:nvPr>
        </p:nvSpPr>
        <p:spPr>
          <a:xfrm>
            <a:off x="8624902" y="2216004"/>
            <a:ext cx="3280773" cy="56084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招聘团队</a:t>
            </a:r>
          </a:p>
        </p:txBody>
      </p:sp>
      <p:sp>
        <p:nvSpPr>
          <p:cNvPr id="26" name="文本框 25"/>
          <p:cNvSpPr txBox="1"/>
          <p:nvPr>
            <p:custDataLst>
              <p:tags r:id="rId13"/>
            </p:custDataLst>
          </p:nvPr>
        </p:nvSpPr>
        <p:spPr>
          <a:xfrm>
            <a:off x="7366065" y="5118447"/>
            <a:ext cx="3280773" cy="155609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15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  <a:sym typeface="Arial" panose="020B0604020202090204" pitchFamily="34" charset="0"/>
              </a:rPr>
              <a:t>负责长</a:t>
            </a:r>
            <a:r>
              <a:rPr kumimoji="0" lang="en-US" altLang="zh-CN" sz="1600" b="1" i="0" u="none" strike="noStrike" kern="1200" cap="none" spc="15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  <a:sym typeface="Arial" panose="020B0604020202090204" pitchFamily="34" charset="0"/>
              </a:rPr>
              <a:t>/</a:t>
            </a:r>
            <a:r>
              <a:rPr kumimoji="0" lang="zh-CN" altLang="en-US" sz="1600" b="1" i="0" u="none" strike="noStrike" kern="1200" cap="none" spc="15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  <a:sym typeface="Arial" panose="020B0604020202090204" pitchFamily="34" charset="0"/>
              </a:rPr>
              <a:t>短期项目外部人员输送</a:t>
            </a:r>
          </a:p>
        </p:txBody>
      </p:sp>
      <p:sp>
        <p:nvSpPr>
          <p:cNvPr id="27" name="文本框 26"/>
          <p:cNvSpPr txBox="1"/>
          <p:nvPr>
            <p:custDataLst>
              <p:tags r:id="rId14"/>
            </p:custDataLst>
          </p:nvPr>
        </p:nvSpPr>
        <p:spPr>
          <a:xfrm>
            <a:off x="7366065" y="4536451"/>
            <a:ext cx="3280773" cy="56084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外部合作团队</a:t>
            </a:r>
          </a:p>
        </p:txBody>
      </p:sp>
      <p:pic>
        <p:nvPicPr>
          <p:cNvPr id="4" name="图形 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80007" y="298947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5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三、</a:t>
            </a: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中台团队架构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2229803" y="2896245"/>
            <a:ext cx="2362200" cy="1866900"/>
            <a:chOff x="1095375" y="2647950"/>
            <a:chExt cx="2362200" cy="1866900"/>
          </a:xfrm>
        </p:grpSpPr>
        <p:sp>
          <p:nvSpPr>
            <p:cNvPr id="2" name="矩形 1"/>
            <p:cNvSpPr/>
            <p:nvPr>
              <p:custDataLst>
                <p:tags r:id="rId14"/>
              </p:custDataLst>
            </p:nvPr>
          </p:nvSpPr>
          <p:spPr>
            <a:xfrm>
              <a:off x="1095375" y="4114800"/>
              <a:ext cx="2362200" cy="400050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rgbClr val="F6C171">
                <a:shade val="50000"/>
              </a:srgbClr>
            </a:lnRef>
            <a:fillRef idx="1">
              <a:srgbClr val="F6C171"/>
            </a:fillRef>
            <a:effectRef idx="0">
              <a:srgbClr val="F6C171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15"/>
              </p:custDataLst>
            </p:nvPr>
          </p:nvSpPr>
          <p:spPr>
            <a:xfrm>
              <a:off x="1095375" y="2686050"/>
              <a:ext cx="2362200" cy="1428750"/>
            </a:xfrm>
            <a:prstGeom prst="rect">
              <a:avLst/>
            </a:prstGeom>
            <a:ln>
              <a:noFill/>
            </a:ln>
          </p:spPr>
          <p:style>
            <a:lnRef idx="2">
              <a:srgbClr val="F6C171">
                <a:shade val="50000"/>
              </a:srgbClr>
            </a:lnRef>
            <a:fillRef idx="1">
              <a:srgbClr val="F6C171"/>
            </a:fillRef>
            <a:effectRef idx="0">
              <a:srgbClr val="F6C171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15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新二线</a:t>
              </a:r>
            </a:p>
          </p:txBody>
        </p:sp>
        <p:sp>
          <p:nvSpPr>
            <p:cNvPr id="6" name="矩形 5"/>
            <p:cNvSpPr/>
            <p:nvPr>
              <p:custDataLst>
                <p:tags r:id="rId16"/>
              </p:custDataLst>
            </p:nvPr>
          </p:nvSpPr>
          <p:spPr>
            <a:xfrm>
              <a:off x="1095375" y="2647950"/>
              <a:ext cx="2362200" cy="36000"/>
            </a:xfrm>
            <a:prstGeom prst="rect">
              <a:avLst/>
            </a:prstGeom>
            <a:solidFill>
              <a:srgbClr val="F27255"/>
            </a:solidFill>
            <a:ln>
              <a:noFill/>
            </a:ln>
          </p:spPr>
          <p:style>
            <a:lnRef idx="2">
              <a:srgbClr val="F6C171">
                <a:shade val="50000"/>
              </a:srgbClr>
            </a:lnRef>
            <a:fillRef idx="1">
              <a:srgbClr val="F6C171"/>
            </a:fillRef>
            <a:effectRef idx="0">
              <a:srgbClr val="F6C171"/>
            </a:effectRef>
            <a:fontRef idx="minor">
              <a:sysClr val="window" lastClr="FFFFFF"/>
            </a:fontRef>
          </p:style>
          <p:txBody>
            <a:bodyPr rtlCol="0" anchor="ctr">
              <a:normAutofit fontScale="25000" lnSpcReduction="20000"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圆角矩形 7"/>
            <p:cNvSpPr/>
            <p:nvPr>
              <p:custDataLst>
                <p:tags r:id="rId17"/>
              </p:custDataLst>
            </p:nvPr>
          </p:nvSpPr>
          <p:spPr>
            <a:xfrm>
              <a:off x="1833563" y="4176713"/>
              <a:ext cx="885825" cy="276225"/>
            </a:xfrm>
            <a:prstGeom prst="roundRect">
              <a:avLst>
                <a:gd name="adj" fmla="val 50000"/>
              </a:avLst>
            </a:prstGeom>
            <a:solidFill>
              <a:srgbClr val="F27255"/>
            </a:solidFill>
            <a:ln>
              <a:noFill/>
            </a:ln>
          </p:spPr>
          <p:style>
            <a:lnRef idx="2">
              <a:srgbClr val="F6C171">
                <a:shade val="50000"/>
              </a:srgbClr>
            </a:lnRef>
            <a:fillRef idx="1">
              <a:srgbClr val="F6C171"/>
            </a:fillRef>
            <a:effectRef idx="0">
              <a:srgbClr val="F6C171"/>
            </a:effectRef>
            <a:fontRef idx="minor">
              <a:sysClr val="window" lastClr="FFFFFF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rPr>
                <a:t>01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endParaRPr>
            </a:p>
          </p:txBody>
        </p:sp>
      </p:grpSp>
      <p:grpSp>
        <p:nvGrpSpPr>
          <p:cNvPr id="11" name="组合 10"/>
          <p:cNvGrpSpPr/>
          <p:nvPr>
            <p:custDataLst>
              <p:tags r:id="rId2"/>
            </p:custDataLst>
          </p:nvPr>
        </p:nvGrpSpPr>
        <p:grpSpPr>
          <a:xfrm>
            <a:off x="5248275" y="2896245"/>
            <a:ext cx="2362200" cy="1866900"/>
            <a:chOff x="1095375" y="2647950"/>
            <a:chExt cx="2362200" cy="1866900"/>
          </a:xfrm>
        </p:grpSpPr>
        <p:sp>
          <p:nvSpPr>
            <p:cNvPr id="12" name="矩形 11"/>
            <p:cNvSpPr/>
            <p:nvPr>
              <p:custDataLst>
                <p:tags r:id="rId10"/>
              </p:custDataLst>
            </p:nvPr>
          </p:nvSpPr>
          <p:spPr>
            <a:xfrm>
              <a:off x="1095375" y="4114800"/>
              <a:ext cx="2362200" cy="400050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rgbClr val="F6C171">
                <a:shade val="50000"/>
              </a:srgbClr>
            </a:lnRef>
            <a:fillRef idx="1">
              <a:srgbClr val="F6C171"/>
            </a:fillRef>
            <a:effectRef idx="0">
              <a:srgbClr val="F6C171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11"/>
              </p:custDataLst>
            </p:nvPr>
          </p:nvSpPr>
          <p:spPr>
            <a:xfrm>
              <a:off x="1095375" y="2686050"/>
              <a:ext cx="2362200" cy="1428750"/>
            </a:xfrm>
            <a:prstGeom prst="rect">
              <a:avLst/>
            </a:prstGeom>
            <a:ln>
              <a:noFill/>
            </a:ln>
          </p:spPr>
          <p:style>
            <a:lnRef idx="2">
              <a:srgbClr val="F6C171">
                <a:shade val="50000"/>
              </a:srgbClr>
            </a:lnRef>
            <a:fillRef idx="1">
              <a:srgbClr val="F6C171"/>
            </a:fillRef>
            <a:effectRef idx="0">
              <a:srgbClr val="F6C171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15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招聘团队</a:t>
              </a:r>
            </a:p>
          </p:txBody>
        </p:sp>
        <p:sp>
          <p:nvSpPr>
            <p:cNvPr id="14" name="矩形 13"/>
            <p:cNvSpPr/>
            <p:nvPr>
              <p:custDataLst>
                <p:tags r:id="rId12"/>
              </p:custDataLst>
            </p:nvPr>
          </p:nvSpPr>
          <p:spPr>
            <a:xfrm>
              <a:off x="1095375" y="2647950"/>
              <a:ext cx="2362200" cy="36000"/>
            </a:xfrm>
            <a:prstGeom prst="rect">
              <a:avLst/>
            </a:prstGeom>
            <a:solidFill>
              <a:srgbClr val="F27255"/>
            </a:solidFill>
            <a:ln>
              <a:noFill/>
            </a:ln>
          </p:spPr>
          <p:style>
            <a:lnRef idx="2">
              <a:srgbClr val="F6C171">
                <a:shade val="50000"/>
              </a:srgbClr>
            </a:lnRef>
            <a:fillRef idx="1">
              <a:srgbClr val="F6C171"/>
            </a:fillRef>
            <a:effectRef idx="0">
              <a:srgbClr val="F6C171"/>
            </a:effectRef>
            <a:fontRef idx="minor">
              <a:sysClr val="window" lastClr="FFFFFF"/>
            </a:fontRef>
          </p:style>
          <p:txBody>
            <a:bodyPr rtlCol="0" anchor="ctr">
              <a:normAutofit fontScale="25000" lnSpcReduction="20000"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圆角矩形 14"/>
            <p:cNvSpPr/>
            <p:nvPr>
              <p:custDataLst>
                <p:tags r:id="rId13"/>
              </p:custDataLst>
            </p:nvPr>
          </p:nvSpPr>
          <p:spPr>
            <a:xfrm>
              <a:off x="1833563" y="4176713"/>
              <a:ext cx="885825" cy="276225"/>
            </a:xfrm>
            <a:prstGeom prst="roundRect">
              <a:avLst>
                <a:gd name="adj" fmla="val 50000"/>
              </a:avLst>
            </a:prstGeom>
            <a:solidFill>
              <a:srgbClr val="F27255"/>
            </a:solidFill>
            <a:ln>
              <a:noFill/>
            </a:ln>
          </p:spPr>
          <p:style>
            <a:lnRef idx="2">
              <a:srgbClr val="F6C171">
                <a:shade val="50000"/>
              </a:srgbClr>
            </a:lnRef>
            <a:fillRef idx="1">
              <a:srgbClr val="F6C171"/>
            </a:fillRef>
            <a:effectRef idx="0">
              <a:srgbClr val="F6C171"/>
            </a:effectRef>
            <a:fontRef idx="minor">
              <a:sysClr val="window" lastClr="FFFFFF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rPr>
                <a:t>02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3"/>
            </p:custDataLst>
          </p:nvPr>
        </p:nvGrpSpPr>
        <p:grpSpPr>
          <a:xfrm>
            <a:off x="8273098" y="2896245"/>
            <a:ext cx="2362200" cy="1866900"/>
            <a:chOff x="1095375" y="2647950"/>
            <a:chExt cx="2362200" cy="1866900"/>
          </a:xfrm>
        </p:grpSpPr>
        <p:sp>
          <p:nvSpPr>
            <p:cNvPr id="17" name="矩形 16"/>
            <p:cNvSpPr/>
            <p:nvPr>
              <p:custDataLst>
                <p:tags r:id="rId6"/>
              </p:custDataLst>
            </p:nvPr>
          </p:nvSpPr>
          <p:spPr>
            <a:xfrm>
              <a:off x="1095375" y="4114800"/>
              <a:ext cx="2362200" cy="400050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rgbClr val="F6C171">
                <a:shade val="50000"/>
              </a:srgbClr>
            </a:lnRef>
            <a:fillRef idx="1">
              <a:srgbClr val="F6C171"/>
            </a:fillRef>
            <a:effectRef idx="0">
              <a:srgbClr val="F6C171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7"/>
              </p:custDataLst>
            </p:nvPr>
          </p:nvSpPr>
          <p:spPr>
            <a:xfrm>
              <a:off x="1095375" y="2686050"/>
              <a:ext cx="2362200" cy="1428750"/>
            </a:xfrm>
            <a:prstGeom prst="rect">
              <a:avLst/>
            </a:prstGeom>
            <a:ln>
              <a:noFill/>
            </a:ln>
          </p:spPr>
          <p:style>
            <a:lnRef idx="2">
              <a:srgbClr val="F6C171">
                <a:shade val="50000"/>
              </a:srgbClr>
            </a:lnRef>
            <a:fillRef idx="1">
              <a:srgbClr val="F6C171"/>
            </a:fillRef>
            <a:effectRef idx="0">
              <a:srgbClr val="F6C171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15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外部合作</a:t>
              </a:r>
            </a:p>
          </p:txBody>
        </p:sp>
        <p:sp>
          <p:nvSpPr>
            <p:cNvPr id="9" name="矩形 8"/>
            <p:cNvSpPr/>
            <p:nvPr>
              <p:custDataLst>
                <p:tags r:id="rId8"/>
              </p:custDataLst>
            </p:nvPr>
          </p:nvSpPr>
          <p:spPr>
            <a:xfrm>
              <a:off x="1095375" y="2647950"/>
              <a:ext cx="2362200" cy="36000"/>
            </a:xfrm>
            <a:prstGeom prst="rect">
              <a:avLst/>
            </a:prstGeom>
            <a:solidFill>
              <a:srgbClr val="F27255"/>
            </a:solidFill>
            <a:ln>
              <a:noFill/>
            </a:ln>
          </p:spPr>
          <p:style>
            <a:lnRef idx="2">
              <a:srgbClr val="F6C171">
                <a:shade val="50000"/>
              </a:srgbClr>
            </a:lnRef>
            <a:fillRef idx="1">
              <a:srgbClr val="F6C171"/>
            </a:fillRef>
            <a:effectRef idx="0">
              <a:srgbClr val="F6C171"/>
            </a:effectRef>
            <a:fontRef idx="minor">
              <a:sysClr val="window" lastClr="FFFFFF"/>
            </a:fontRef>
          </p:style>
          <p:txBody>
            <a:bodyPr rtlCol="0" anchor="ctr">
              <a:normAutofit fontScale="25000" lnSpcReduction="20000"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圆角矩形 20"/>
            <p:cNvSpPr/>
            <p:nvPr>
              <p:custDataLst>
                <p:tags r:id="rId9"/>
              </p:custDataLst>
            </p:nvPr>
          </p:nvSpPr>
          <p:spPr>
            <a:xfrm>
              <a:off x="1833563" y="4176713"/>
              <a:ext cx="885825" cy="276225"/>
            </a:xfrm>
            <a:prstGeom prst="roundRect">
              <a:avLst>
                <a:gd name="adj" fmla="val 50000"/>
              </a:avLst>
            </a:prstGeom>
            <a:solidFill>
              <a:srgbClr val="F27255"/>
            </a:solidFill>
            <a:ln>
              <a:noFill/>
            </a:ln>
          </p:spPr>
          <p:style>
            <a:lnRef idx="2">
              <a:srgbClr val="F6C171">
                <a:shade val="50000"/>
              </a:srgbClr>
            </a:lnRef>
            <a:fillRef idx="1">
              <a:srgbClr val="F6C171"/>
            </a:fillRef>
            <a:effectRef idx="0">
              <a:srgbClr val="F6C171"/>
            </a:effectRef>
            <a:fontRef idx="minor">
              <a:sysClr val="window" lastClr="FFFFFF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rPr>
                <a:t>03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2108933" y="1673850"/>
            <a:ext cx="5958644" cy="64633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  <a:sym typeface="Arial" panose="020B0604020202090204" pitchFamily="34" charset="0"/>
              </a:rPr>
              <a:t>1</a:t>
            </a:r>
            <a:r>
              <a:rPr kumimoji="0" lang="zh-CN" altLang="en-US" sz="1600" i="0" u="none" strike="noStrike" kern="1200" cap="none" spc="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  <a:sym typeface="Arial" panose="020B0604020202090204" pitchFamily="34" charset="0"/>
              </a:rPr>
              <a:t>、任务分解、确定所需人员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  <a:sym typeface="Arial" panose="020B0604020202090204" pitchFamily="34" charset="0"/>
              </a:rPr>
              <a:t>2</a:t>
            </a:r>
            <a:r>
              <a:rPr kumimoji="0" lang="zh-CN" altLang="en-US" sz="1600" i="0" u="none" strike="noStrike" kern="1200" cap="none" spc="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  <a:sym typeface="Arial" panose="020B0604020202090204" pitchFamily="34" charset="0"/>
              </a:rPr>
              <a:t>、定岗定责、明确岗位晋升路线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  <a:sym typeface="Arial" panose="020B0604020202090204" pitchFamily="34" charset="0"/>
              </a:rPr>
              <a:t>3</a:t>
            </a:r>
            <a:r>
              <a:rPr kumimoji="0" lang="zh-CN" altLang="en-US" sz="1600" i="0" u="none" strike="noStrike" kern="1200" cap="none" spc="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  <a:sym typeface="Arial" panose="020B0604020202090204" pitchFamily="34" charset="0"/>
              </a:rPr>
              <a:t>、执行标准、计划周期严格考核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  <a:sym typeface="Arial" panose="020B0604020202090204" pitchFamily="34" charset="0"/>
              </a:rPr>
              <a:t>4</a:t>
            </a:r>
            <a:r>
              <a:rPr kumimoji="0" lang="zh-CN" altLang="en-US" sz="1600" i="0" u="none" strike="noStrike" kern="1200" cap="none" spc="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  <a:sym typeface="Arial" panose="020B0604020202090204" pitchFamily="34" charset="0"/>
              </a:rPr>
              <a:t>、融入集体、完善定期内部分享</a:t>
            </a:r>
            <a:endParaRPr kumimoji="0" lang="zh-CN" altLang="en-US" sz="160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2180590" y="5200501"/>
            <a:ext cx="8137217" cy="6464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1</a:t>
            </a:r>
            <a:r>
              <a:rPr kumimoji="0" lang="zh-CN" altLang="en-US" sz="160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、新二线：培训标准化、面试标准化、项目标准化、“开源”标准化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2</a:t>
            </a:r>
            <a:r>
              <a:rPr kumimoji="0" lang="zh-CN" altLang="en-US" sz="160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、招聘团队：项目输送标准化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3</a:t>
            </a:r>
            <a:r>
              <a:rPr kumimoji="0" lang="zh-CN" altLang="en-US" sz="160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、外部合作：项目输送标准化</a:t>
            </a:r>
          </a:p>
        </p:txBody>
      </p:sp>
    </p:spTree>
    <p:extLst>
      <p:ext uri="{BB962C8B-B14F-4D97-AF65-F5344CB8AC3E}">
        <p14:creationId xmlns:p14="http://schemas.microsoft.com/office/powerpoint/2010/main" val="11120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AD1B5"/>
            </a:gs>
            <a:gs pos="67000">
              <a:srgbClr val="008AD1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4F1E17-6B1C-34E2-3508-1F3EF9005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89DB627B-67D9-029C-9727-EB5058C96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57"/>
          <a:stretch>
            <a:fillRect/>
          </a:stretch>
        </p:blipFill>
        <p:spPr>
          <a:xfrm>
            <a:off x="3930050" y="-271918"/>
            <a:ext cx="8928992" cy="7232650"/>
          </a:xfrm>
          <a:prstGeom prst="rect">
            <a:avLst/>
          </a:prstGeom>
        </p:spPr>
      </p:pic>
      <p:sp>
        <p:nvSpPr>
          <p:cNvPr id="224" name="矩形 259">
            <a:extLst>
              <a:ext uri="{FF2B5EF4-FFF2-40B4-BE49-F238E27FC236}">
                <a16:creationId xmlns:a16="http://schemas.microsoft.com/office/drawing/2014/main" id="{BDD3CFC9-7389-838B-EB6E-F82C72822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759" y="2030988"/>
            <a:ext cx="1137726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团队管理</a:t>
            </a:r>
            <a:endParaRPr kumimoji="0" lang="en-US" altLang="zh-CN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    </a:t>
            </a:r>
            <a:r>
              <a:rPr kumimoji="0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--</a:t>
            </a:r>
            <a:r>
              <a:rPr kumimoji="0" lang="zh-CN" altLang="en-US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主管</a:t>
            </a:r>
            <a:r>
              <a:rPr kumimoji="0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/</a:t>
            </a:r>
            <a:r>
              <a:rPr kumimoji="0" lang="zh-CN" altLang="en-US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经理培训系列课程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  <a:sym typeface="Calibri" panose="020F0502020204030204" pitchFamily="34" charset="0"/>
            </a:endParaRPr>
          </a:p>
        </p:txBody>
      </p:sp>
      <p:sp>
        <p:nvSpPr>
          <p:cNvPr id="225" name="矩形 259">
            <a:extLst>
              <a:ext uri="{FF2B5EF4-FFF2-40B4-BE49-F238E27FC236}">
                <a16:creationId xmlns:a16="http://schemas.microsoft.com/office/drawing/2014/main" id="{630CB425-D379-23EE-7696-9A4D1EA66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2831" y="2831207"/>
            <a:ext cx="316835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  <a:sym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BD4257-A906-4791-E4F1-87B71BEC2B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3" y="519981"/>
            <a:ext cx="2644714" cy="55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713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情景模拟</a:t>
            </a:r>
            <a:r>
              <a:rPr lang="en-US" altLang="zh-CN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-</a:t>
            </a: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团队成员规划和梯队建设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4" name="TextBox 2"/>
          <p:cNvSpPr txBox="1"/>
          <p:nvPr>
            <p:custDataLst>
              <p:tags r:id="rId1"/>
            </p:custDataLst>
          </p:nvPr>
        </p:nvSpPr>
        <p:spPr>
          <a:xfrm>
            <a:off x="454963" y="2850532"/>
            <a:ext cx="5829300" cy="78105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rgbClr val="1F1F1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根据当前红队规模，后续计划可以同时支撑三场攻防，</a:t>
            </a: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rgbClr val="1F1F1F">
                    <a:alpha val="10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经理</a:t>
            </a: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rgbClr val="1F1F1F">
                    <a:alpha val="10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/</a:t>
            </a: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rgbClr val="1F1F1F">
                    <a:alpha val="10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仿宋" charset="0"/>
              </a:rPr>
              <a:t>主管接到此任务指标后，该如何从人员规划、梯队搭建和目标拆解等方向考虑？</a:t>
            </a:r>
          </a:p>
        </p:txBody>
      </p:sp>
      <p:sp>
        <p:nvSpPr>
          <p:cNvPr id="5" name="TextBox 3"/>
          <p:cNvSpPr txBox="1"/>
          <p:nvPr>
            <p:custDataLst>
              <p:tags r:id="rId2"/>
            </p:custDataLst>
          </p:nvPr>
        </p:nvSpPr>
        <p:spPr>
          <a:xfrm>
            <a:off x="454963" y="2392189"/>
            <a:ext cx="5829300" cy="40005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情景模拟：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31" y="1207005"/>
            <a:ext cx="47625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7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3AD1B5"/>
            </a:gs>
            <a:gs pos="72000">
              <a:srgbClr val="008AD1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D5AC4D-C067-4964-6C78-028FB96BD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EA75C062-B5AD-0B1E-E589-64E989FDBD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57" b="40673"/>
          <a:stretch>
            <a:fillRect/>
          </a:stretch>
        </p:blipFill>
        <p:spPr>
          <a:xfrm>
            <a:off x="3926875" y="3062925"/>
            <a:ext cx="8928992" cy="429096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7A1A439-E2C8-F57C-9CCE-832AAFAB50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57" b="40673"/>
          <a:stretch>
            <a:fillRect/>
          </a:stretch>
        </p:blipFill>
        <p:spPr>
          <a:xfrm rot="10800000">
            <a:off x="-123353" y="-16445"/>
            <a:ext cx="8928992" cy="4290960"/>
          </a:xfrm>
          <a:prstGeom prst="rect">
            <a:avLst/>
          </a:prstGeom>
        </p:spPr>
      </p:pic>
      <p:sp>
        <p:nvSpPr>
          <p:cNvPr id="2050" name="文本框 2">
            <a:extLst>
              <a:ext uri="{FF2B5EF4-FFF2-40B4-BE49-F238E27FC236}">
                <a16:creationId xmlns:a16="http://schemas.microsoft.com/office/drawing/2014/main" id="{B2C7AF9F-BC01-B1FA-74FE-2AB962344570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34334" y="1717097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985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Arial" panose="020B0604020202090204" pitchFamily="34" charset="0"/>
              </a:rPr>
              <a:t>0</a:t>
            </a:r>
            <a:r>
              <a:rPr lang="en-US" altLang="zh-CN" sz="20985" b="1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Arial" panose="020B0604020202090204" pitchFamily="34" charset="0"/>
              </a:rPr>
              <a:t>4</a:t>
            </a:r>
            <a:endParaRPr kumimoji="0" lang="zh-CN" altLang="en-US" sz="20985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Arial" panose="020B060402020209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05FDC8A-0AAD-FBF1-CAB9-60389822E42F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5765771" y="3378097"/>
            <a:ext cx="3183884" cy="0"/>
          </a:xfrm>
          <a:prstGeom prst="line">
            <a:avLst/>
          </a:prstGeom>
          <a:ln w="127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文本框 11">
            <a:extLst>
              <a:ext uri="{FF2B5EF4-FFF2-40B4-BE49-F238E27FC236}">
                <a16:creationId xmlns:a16="http://schemas.microsoft.com/office/drawing/2014/main" id="{3A931682-4D90-EC48-D84C-12E17F856CE0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18391" y="3085934"/>
            <a:ext cx="3466906" cy="584327"/>
          </a:xfrm>
          <a:prstGeom prst="rect">
            <a:avLst/>
          </a:prstGeom>
          <a:solidFill>
            <a:srgbClr val="34C7BA"/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79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Arial" panose="020B0604020202090204" pitchFamily="34" charset="0"/>
              </a:rPr>
              <a:t>章节 </a:t>
            </a:r>
            <a:r>
              <a:rPr kumimoji="0" lang="en-US" altLang="zh-CN" sz="379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Arial" panose="020B0604020202090204" pitchFamily="34" charset="0"/>
              </a:rPr>
              <a:t>PART</a:t>
            </a:r>
            <a:endParaRPr kumimoji="0" lang="zh-CN" altLang="en-US" sz="3795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Arial" panose="020B060402020209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58D152-9748-BB5C-6D04-B912E4CD79A6}"/>
              </a:ext>
            </a:extLst>
          </p:cNvPr>
          <p:cNvSpPr/>
          <p:nvPr/>
        </p:nvSpPr>
        <p:spPr>
          <a:xfrm>
            <a:off x="5765770" y="2510267"/>
            <a:ext cx="678428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考核与激励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A4BCF1-9814-5EC5-6E31-85D3FFFB62F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743" y="484013"/>
            <a:ext cx="2644714" cy="5551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6191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052" grpId="0" animBg="1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217"/>
            <a:ext cx="999236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一、考核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2930" y="1487805"/>
            <a:ext cx="5702429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        一个小和尚在庙里担任撞钟一职，三个月之后，住持宣布调他到后院劈柴挑水，原因是他不能胜任撞钟一职。</a:t>
            </a: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       小和尚很不服气地问：“我撞的钟难道不准时、不响亮？”</a:t>
            </a: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       老住持耐心地告诉他：“你撞的钟虽然很准时、也很响亮，但钟声空泛、疲软，没有感召力。钟声是要唤醒沉迷的众生，因此撞出的钟声不仅要洪亮，而且要圆润、浑厚、深沉、悠远。”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407" y="1744117"/>
            <a:ext cx="5374818" cy="35283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217"/>
            <a:ext cx="999236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一、考核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0918" y="1714500"/>
            <a:ext cx="73228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从管理的角度讲，住持犯了三个错误：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840918" y="2717195"/>
            <a:ext cx="3347085" cy="3149600"/>
          </a:xfrm>
          <a:prstGeom prst="roundRect">
            <a:avLst>
              <a:gd name="adj" fmla="val 4381"/>
            </a:avLst>
          </a:prstGeom>
          <a:solidFill>
            <a:srgbClr val="CEE2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汉仪粗简黑简" panose="00020600040101010101" charset="-122"/>
            </a:endParaRPr>
          </a:p>
        </p:txBody>
      </p:sp>
      <p:sp>
        <p:nvSpPr>
          <p:cNvPr id="5" name="圆角矩形 5"/>
          <p:cNvSpPr/>
          <p:nvPr/>
        </p:nvSpPr>
        <p:spPr>
          <a:xfrm>
            <a:off x="4697908" y="2717195"/>
            <a:ext cx="3347085" cy="3149600"/>
          </a:xfrm>
          <a:prstGeom prst="roundRect">
            <a:avLst>
              <a:gd name="adj" fmla="val 4381"/>
            </a:avLst>
          </a:prstGeom>
          <a:solidFill>
            <a:srgbClr val="CEE2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汉仪粗简黑简" panose="00020600040101010101" charset="-122"/>
            </a:endParaRPr>
          </a:p>
        </p:txBody>
      </p:sp>
      <p:sp>
        <p:nvSpPr>
          <p:cNvPr id="6" name="圆角矩形 6"/>
          <p:cNvSpPr/>
          <p:nvPr/>
        </p:nvSpPr>
        <p:spPr>
          <a:xfrm>
            <a:off x="8554898" y="2717195"/>
            <a:ext cx="3347085" cy="3149600"/>
          </a:xfrm>
          <a:prstGeom prst="roundRect">
            <a:avLst>
              <a:gd name="adj" fmla="val 4381"/>
            </a:avLst>
          </a:prstGeom>
          <a:solidFill>
            <a:srgbClr val="CEE2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汉仪粗简黑简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70788" y="3490625"/>
            <a:ext cx="275145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一是没有提前公布工作标准，钟要撞到什么程度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95723" y="3490625"/>
            <a:ext cx="275145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二是没有说明撞钟的重要性，而不明白工作的意义，容易使他产生懈怠心理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820328" y="3490625"/>
            <a:ext cx="275145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三是没有进行相应的训练，使小和尚具备相应的工作技能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217"/>
            <a:ext cx="999236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一、考核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91061" y="1270402"/>
            <a:ext cx="332434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6456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雅酷黑 75W" panose="020B0804020202020204" charset="-122"/>
              </a:rPr>
              <a:t>好的管理者应该会：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695495" y="2417286"/>
            <a:ext cx="4286685" cy="3682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6456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795">
                <a:solidFill>
                  <a:prstClr val="black"/>
                </a:solidFill>
                <a:latin typeface="汉仪雅酷黑 75W" panose="020B0804020202020204" charset="-122"/>
                <a:ea typeface="汉仪雅酷黑 75W" panose="020B0804020202020204" charset="-122"/>
                <a:cs typeface="汉仪雅酷黑 75W" panose="020B0804020202020204" charset="-122"/>
              </a:rPr>
              <a:t>明确工作职责（让执行者知道做什么）</a:t>
            </a:r>
          </a:p>
        </p:txBody>
      </p:sp>
      <p:sp>
        <p:nvSpPr>
          <p:cNvPr id="13" name="Freeform 46"/>
          <p:cNvSpPr>
            <a:spLocks noEditPoints="1"/>
          </p:cNvSpPr>
          <p:nvPr/>
        </p:nvSpPr>
        <p:spPr bwMode="auto">
          <a:xfrm>
            <a:off x="6069335" y="2320181"/>
            <a:ext cx="523697" cy="523697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</a:ln>
        </p:spPr>
        <p:txBody>
          <a:bodyPr vert="horz" wrap="square" lIns="96429" tIns="48215" rIns="96429" bIns="48215" numCol="1" anchor="t" anchorCtr="0" compatLnSpc="1"/>
          <a:lstStyle/>
          <a:p>
            <a:pPr defTabSz="96456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600">
              <a:solidFill>
                <a:prstClr val="black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4" name="Freeform 46"/>
          <p:cNvSpPr>
            <a:spLocks noEditPoints="1"/>
          </p:cNvSpPr>
          <p:nvPr/>
        </p:nvSpPr>
        <p:spPr bwMode="auto">
          <a:xfrm>
            <a:off x="6069335" y="3177453"/>
            <a:ext cx="523697" cy="523697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rgbClr val="9DC3E6"/>
          </a:solidFill>
          <a:ln w="9525">
            <a:noFill/>
            <a:round/>
          </a:ln>
        </p:spPr>
        <p:txBody>
          <a:bodyPr vert="horz" wrap="square" lIns="96429" tIns="48215" rIns="96429" bIns="48215" numCol="1" anchor="t" anchorCtr="0" compatLnSpc="1"/>
          <a:lstStyle/>
          <a:p>
            <a:pPr defTabSz="96456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600">
              <a:solidFill>
                <a:prstClr val="black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5" name="Freeform 46"/>
          <p:cNvSpPr>
            <a:spLocks noEditPoints="1"/>
          </p:cNvSpPr>
          <p:nvPr/>
        </p:nvSpPr>
        <p:spPr bwMode="auto">
          <a:xfrm>
            <a:off x="6069335" y="4100740"/>
            <a:ext cx="523697" cy="523697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</a:ln>
        </p:spPr>
        <p:txBody>
          <a:bodyPr vert="horz" wrap="square" lIns="96429" tIns="48215" rIns="96429" bIns="48215" numCol="1" anchor="t" anchorCtr="0" compatLnSpc="1"/>
          <a:lstStyle/>
          <a:p>
            <a:pPr defTabSz="96456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600">
              <a:solidFill>
                <a:prstClr val="black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6" name="Freeform 46"/>
          <p:cNvSpPr>
            <a:spLocks noEditPoints="1"/>
          </p:cNvSpPr>
          <p:nvPr/>
        </p:nvSpPr>
        <p:spPr bwMode="auto">
          <a:xfrm>
            <a:off x="6069335" y="5036844"/>
            <a:ext cx="523697" cy="523697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rgbClr val="9DC3E6"/>
          </a:solidFill>
          <a:ln w="9525">
            <a:noFill/>
            <a:round/>
          </a:ln>
        </p:spPr>
        <p:txBody>
          <a:bodyPr vert="horz" wrap="square" lIns="96429" tIns="48215" rIns="96429" bIns="48215" numCol="1" anchor="t" anchorCtr="0" compatLnSpc="1"/>
          <a:lstStyle/>
          <a:p>
            <a:pPr defTabSz="96456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600">
              <a:solidFill>
                <a:prstClr val="black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95495" y="3282594"/>
            <a:ext cx="4286685" cy="3682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6456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795">
                <a:solidFill>
                  <a:prstClr val="black"/>
                </a:solidFill>
                <a:latin typeface="汉仪雅酷黑 75W" panose="020B0804020202020204" charset="-122"/>
                <a:ea typeface="汉仪雅酷黑 75W" panose="020B0804020202020204" charset="-122"/>
                <a:cs typeface="汉仪雅酷黑 75W" panose="020B0804020202020204" charset="-122"/>
              </a:rPr>
              <a:t>明白工作的意义（为什么做）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695495" y="4223963"/>
            <a:ext cx="4286685" cy="3682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6456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795">
                <a:solidFill>
                  <a:prstClr val="black"/>
                </a:solidFill>
                <a:latin typeface="汉仪雅酷黑 75W" panose="020B0804020202020204" charset="-122"/>
                <a:ea typeface="汉仪雅酷黑 75W" panose="020B0804020202020204" charset="-122"/>
                <a:cs typeface="汉仪雅酷黑 75W" panose="020B0804020202020204" charset="-122"/>
              </a:rPr>
              <a:t>统一做事的方法 （怎样做）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695495" y="5178148"/>
            <a:ext cx="4286685" cy="3682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6456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795">
                <a:solidFill>
                  <a:prstClr val="black"/>
                </a:solidFill>
                <a:latin typeface="汉仪雅酷黑 75W" panose="020B0804020202020204" charset="-122"/>
                <a:ea typeface="汉仪雅酷黑 75W" panose="020B0804020202020204" charset="-122"/>
                <a:cs typeface="汉仪雅酷黑 75W" panose="020B0804020202020204" charset="-122"/>
              </a:rPr>
              <a:t>制定工作标准 （做到什么程度）</a:t>
            </a:r>
          </a:p>
        </p:txBody>
      </p:sp>
      <p:pic>
        <p:nvPicPr>
          <p:cNvPr id="2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91061" y="2032149"/>
            <a:ext cx="4392488" cy="39779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217"/>
            <a:ext cx="999236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一、考核</a:t>
            </a:r>
          </a:p>
        </p:txBody>
      </p:sp>
      <p:sp>
        <p:nvSpPr>
          <p:cNvPr id="3" name="AutoShape 2"/>
          <p:cNvSpPr/>
          <p:nvPr/>
        </p:nvSpPr>
        <p:spPr>
          <a:xfrm>
            <a:off x="1090264" y="4680964"/>
            <a:ext cx="2415272" cy="37040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</a:rPr>
              <a:t>明确考核标准</a:t>
            </a:r>
            <a:endParaRPr lang="en-US" sz="1600">
              <a:solidFill>
                <a:srgbClr val="0070C0"/>
              </a:solidFill>
              <a:latin typeface="Calibri"/>
              <a:ea typeface="+mn-ea"/>
            </a:endParaRPr>
          </a:p>
        </p:txBody>
      </p:sp>
      <p:sp>
        <p:nvSpPr>
          <p:cNvPr id="5" name="AutoShape 3"/>
          <p:cNvSpPr/>
          <p:nvPr/>
        </p:nvSpPr>
        <p:spPr>
          <a:xfrm>
            <a:off x="3796901" y="4680964"/>
            <a:ext cx="2415272" cy="37040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</a:rPr>
              <a:t>加强沟通反馈</a:t>
            </a:r>
            <a:endParaRPr lang="en-US" sz="1600">
              <a:solidFill>
                <a:srgbClr val="0070C0"/>
              </a:solidFill>
              <a:latin typeface="Calibri"/>
              <a:ea typeface="+mn-ea"/>
            </a:endParaRPr>
          </a:p>
        </p:txBody>
      </p:sp>
      <p:sp>
        <p:nvSpPr>
          <p:cNvPr id="6" name="AutoShape 4"/>
          <p:cNvSpPr/>
          <p:nvPr/>
        </p:nvSpPr>
        <p:spPr>
          <a:xfrm>
            <a:off x="6441793" y="4680964"/>
            <a:ext cx="2415272" cy="37040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</a:rPr>
              <a:t>完善奖惩制度</a:t>
            </a:r>
            <a:endParaRPr lang="en-US" sz="1600">
              <a:solidFill>
                <a:srgbClr val="0070C0"/>
              </a:solidFill>
              <a:latin typeface="Calibri"/>
              <a:ea typeface="+mn-ea"/>
            </a:endParaRPr>
          </a:p>
        </p:txBody>
      </p:sp>
      <p:sp>
        <p:nvSpPr>
          <p:cNvPr id="7" name="AutoShape 5"/>
          <p:cNvSpPr/>
          <p:nvPr/>
        </p:nvSpPr>
        <p:spPr>
          <a:xfrm>
            <a:off x="9148432" y="4680964"/>
            <a:ext cx="2415272" cy="37040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</a:rPr>
              <a:t>提供培训支持</a:t>
            </a:r>
            <a:endParaRPr lang="en-US" sz="1600">
              <a:solidFill>
                <a:srgbClr val="0070C0"/>
              </a:solidFill>
              <a:latin typeface="Calibri"/>
              <a:ea typeface="+mn-ea"/>
            </a:endParaRPr>
          </a:p>
        </p:txBody>
      </p:sp>
      <p:pic>
        <p:nvPicPr>
          <p:cNvPr id="8" name="Picture 28"/>
          <p:cNvPicPr>
            <a:picLocks noChangeAspect="1"/>
          </p:cNvPicPr>
          <p:nvPr/>
        </p:nvPicPr>
        <p:blipFill>
          <a:blip r:embed="rId3"/>
          <a:srcRect l="7986" r="7986"/>
          <a:stretch>
            <a:fillRect/>
          </a:stretch>
        </p:blipFill>
        <p:spPr>
          <a:xfrm>
            <a:off x="1113842" y="1456085"/>
            <a:ext cx="2465519" cy="2459823"/>
          </a:xfrm>
          <a:prstGeom prst="rect">
            <a:avLst/>
          </a:prstGeom>
        </p:spPr>
      </p:pic>
      <p:pic>
        <p:nvPicPr>
          <p:cNvPr id="9" name="Picture 29"/>
          <p:cNvPicPr>
            <a:picLocks noChangeAspect="1"/>
          </p:cNvPicPr>
          <p:nvPr/>
        </p:nvPicPr>
        <p:blipFill>
          <a:blip r:embed="rId4"/>
          <a:srcRect t="116" b="116"/>
          <a:stretch>
            <a:fillRect/>
          </a:stretch>
        </p:blipFill>
        <p:spPr>
          <a:xfrm>
            <a:off x="3792039" y="1456085"/>
            <a:ext cx="2465519" cy="2459823"/>
          </a:xfrm>
          <a:prstGeom prst="rect">
            <a:avLst/>
          </a:prstGeom>
        </p:spPr>
      </p:pic>
      <p:pic>
        <p:nvPicPr>
          <p:cNvPr id="10" name="Picture 30"/>
          <p:cNvPicPr>
            <a:picLocks noChangeAspect="1"/>
          </p:cNvPicPr>
          <p:nvPr/>
        </p:nvPicPr>
        <p:blipFill>
          <a:blip r:embed="rId5"/>
          <a:srcRect t="116" b="116"/>
          <a:stretch>
            <a:fillRect/>
          </a:stretch>
        </p:blipFill>
        <p:spPr>
          <a:xfrm>
            <a:off x="6470235" y="1456085"/>
            <a:ext cx="2465519" cy="2459823"/>
          </a:xfrm>
          <a:prstGeom prst="rect">
            <a:avLst/>
          </a:prstGeom>
        </p:spPr>
      </p:pic>
      <p:pic>
        <p:nvPicPr>
          <p:cNvPr id="11" name="Picture 31"/>
          <p:cNvPicPr>
            <a:picLocks noChangeAspect="1"/>
          </p:cNvPicPr>
          <p:nvPr/>
        </p:nvPicPr>
        <p:blipFill>
          <a:blip r:embed="rId6"/>
          <a:srcRect t="116" b="116"/>
          <a:stretch>
            <a:fillRect/>
          </a:stretch>
        </p:blipFill>
        <p:spPr>
          <a:xfrm>
            <a:off x="9148432" y="1456085"/>
            <a:ext cx="2465519" cy="2459823"/>
          </a:xfrm>
          <a:prstGeom prst="rect">
            <a:avLst/>
          </a:prstGeom>
        </p:spPr>
      </p:pic>
      <p:sp>
        <p:nvSpPr>
          <p:cNvPr id="12" name="AutoShape 32"/>
          <p:cNvSpPr/>
          <p:nvPr/>
        </p:nvSpPr>
        <p:spPr>
          <a:xfrm>
            <a:off x="1632227" y="3229244"/>
            <a:ext cx="1428750" cy="1344420"/>
          </a:xfrm>
          <a:prstGeom prst="rect">
            <a:avLst/>
          </a:prstGeom>
          <a:solidFill>
            <a:srgbClr val="0084FF">
              <a:alpha val="7225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AutoShape 33"/>
          <p:cNvSpPr/>
          <p:nvPr/>
        </p:nvSpPr>
        <p:spPr>
          <a:xfrm>
            <a:off x="4310423" y="3229244"/>
            <a:ext cx="1428750" cy="1344420"/>
          </a:xfrm>
          <a:prstGeom prst="rect">
            <a:avLst/>
          </a:prstGeom>
          <a:solidFill>
            <a:srgbClr val="0084FF">
              <a:lumMod val="50000"/>
              <a:alpha val="85000"/>
            </a:srgbClr>
          </a:solidFill>
        </p:spPr>
      </p:sp>
      <p:sp>
        <p:nvSpPr>
          <p:cNvPr id="14" name="AutoShape 34"/>
          <p:cNvSpPr/>
          <p:nvPr/>
        </p:nvSpPr>
        <p:spPr>
          <a:xfrm>
            <a:off x="9666816" y="3229244"/>
            <a:ext cx="1428750" cy="1344420"/>
          </a:xfrm>
          <a:prstGeom prst="rect">
            <a:avLst/>
          </a:prstGeom>
          <a:solidFill>
            <a:srgbClr val="0084FF">
              <a:lumMod val="50000"/>
              <a:alpha val="85000"/>
            </a:srgbClr>
          </a:solidFill>
        </p:spPr>
      </p:sp>
      <p:sp>
        <p:nvSpPr>
          <p:cNvPr id="15" name="AutoShape 35"/>
          <p:cNvSpPr/>
          <p:nvPr/>
        </p:nvSpPr>
        <p:spPr>
          <a:xfrm>
            <a:off x="6988620" y="3229244"/>
            <a:ext cx="1428750" cy="1344420"/>
          </a:xfrm>
          <a:prstGeom prst="rect">
            <a:avLst/>
          </a:prstGeom>
          <a:solidFill>
            <a:srgbClr val="0084FF">
              <a:alpha val="85000"/>
            </a:srgbClr>
          </a:solidFill>
        </p:spPr>
      </p:sp>
      <p:sp>
        <p:nvSpPr>
          <p:cNvPr id="16" name="TextBox 36"/>
          <p:cNvSpPr txBox="1"/>
          <p:nvPr/>
        </p:nvSpPr>
        <p:spPr>
          <a:xfrm>
            <a:off x="1662426" y="3618459"/>
            <a:ext cx="1368351" cy="68199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 fontAlgn="auto">
              <a:spcBef>
                <a:spcPts val="375"/>
              </a:spcBef>
              <a:spcAft>
                <a:spcPts val="0"/>
              </a:spcAft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17" name="TextBox 37"/>
          <p:cNvSpPr txBox="1"/>
          <p:nvPr/>
        </p:nvSpPr>
        <p:spPr>
          <a:xfrm>
            <a:off x="4342808" y="3618459"/>
            <a:ext cx="1363980" cy="68199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 fontAlgn="auto">
              <a:spcBef>
                <a:spcPts val="375"/>
              </a:spcBef>
              <a:spcAft>
                <a:spcPts val="0"/>
              </a:spcAft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8" name="TextBox 38"/>
          <p:cNvSpPr txBox="1"/>
          <p:nvPr/>
        </p:nvSpPr>
        <p:spPr>
          <a:xfrm>
            <a:off x="7021005" y="3618459"/>
            <a:ext cx="1363980" cy="68199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 fontAlgn="auto">
              <a:spcBef>
                <a:spcPts val="375"/>
              </a:spcBef>
              <a:spcAft>
                <a:spcPts val="0"/>
              </a:spcAft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9" name="TextBox 39"/>
          <p:cNvSpPr txBox="1"/>
          <p:nvPr/>
        </p:nvSpPr>
        <p:spPr>
          <a:xfrm>
            <a:off x="9699202" y="3618459"/>
            <a:ext cx="1363980" cy="68199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 fontAlgn="auto">
              <a:spcBef>
                <a:spcPts val="375"/>
              </a:spcBef>
              <a:spcAft>
                <a:spcPts val="0"/>
              </a:spcAft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  <p:sp>
        <p:nvSpPr>
          <p:cNvPr id="20" name="AutoShape 40"/>
          <p:cNvSpPr/>
          <p:nvPr/>
        </p:nvSpPr>
        <p:spPr>
          <a:xfrm>
            <a:off x="1138965" y="5025614"/>
            <a:ext cx="2415273" cy="99992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1">
            <a:noAutofit/>
          </a:bodyPr>
          <a:lstStyle/>
          <a:p>
            <a:pPr fontAlgn="auto">
              <a:lnSpc>
                <a:spcPct val="140000"/>
              </a:lnSpc>
              <a:spcAft>
                <a:spcPts val="0"/>
              </a:spcAft>
              <a:defRPr/>
            </a:pPr>
            <a:r>
              <a:rPr lang="en-US" sz="160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制定清晰、具体的考核标准，并向员工进行充分</a:t>
            </a:r>
            <a:r>
              <a:rPr lang="zh-CN" altLang="en-US" sz="160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宣贯</a:t>
            </a:r>
            <a:r>
              <a:rPr lang="en-US" sz="160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和解释</a:t>
            </a:r>
            <a:r>
              <a:rPr lang="zh-CN" altLang="en-US" sz="160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，获取大家的认同</a:t>
            </a:r>
            <a:endParaRPr lang="en-US" sz="1600">
              <a:solidFill>
                <a:srgbClr val="000000"/>
              </a:solidFill>
              <a:latin typeface="Calibri"/>
              <a:ea typeface="+mn-ea"/>
            </a:endParaRPr>
          </a:p>
        </p:txBody>
      </p:sp>
      <p:sp>
        <p:nvSpPr>
          <p:cNvPr id="21" name="AutoShape 41"/>
          <p:cNvSpPr/>
          <p:nvPr/>
        </p:nvSpPr>
        <p:spPr>
          <a:xfrm>
            <a:off x="3817162" y="5025614"/>
            <a:ext cx="2415273" cy="99992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1">
            <a:noAutofit/>
          </a:bodyPr>
          <a:lstStyle/>
          <a:p>
            <a:pPr fontAlgn="auto">
              <a:lnSpc>
                <a:spcPct val="140000"/>
              </a:lnSpc>
              <a:spcAft>
                <a:spcPts val="0"/>
              </a:spcAft>
              <a:defRPr/>
            </a:pPr>
            <a:r>
              <a:rPr lang="en-US" sz="160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建立有效的沟通机制，确保员工能够及时了解自己的考核结果及改进方向</a:t>
            </a:r>
            <a:endParaRPr lang="en-US" sz="1600">
              <a:solidFill>
                <a:srgbClr val="000000"/>
              </a:solidFill>
              <a:latin typeface="Calibri"/>
              <a:ea typeface="+mn-ea"/>
            </a:endParaRPr>
          </a:p>
        </p:txBody>
      </p:sp>
      <p:sp>
        <p:nvSpPr>
          <p:cNvPr id="22" name="AutoShape 42"/>
          <p:cNvSpPr/>
          <p:nvPr/>
        </p:nvSpPr>
        <p:spPr>
          <a:xfrm>
            <a:off x="6495358" y="5025614"/>
            <a:ext cx="2415273" cy="99992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1">
            <a:noAutofit/>
          </a:bodyPr>
          <a:lstStyle/>
          <a:p>
            <a:pPr fontAlgn="auto">
              <a:lnSpc>
                <a:spcPct val="140000"/>
              </a:lnSpc>
              <a:spcAft>
                <a:spcPts val="0"/>
              </a:spcAft>
              <a:defRPr/>
            </a:pPr>
            <a:r>
              <a:rPr lang="en-US" sz="160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将考核结果与员工的奖惩紧密挂钩，增强员工对考核的重视程度和积极性</a:t>
            </a:r>
            <a:endParaRPr lang="en-US" sz="1600">
              <a:solidFill>
                <a:srgbClr val="000000"/>
              </a:solidFill>
              <a:latin typeface="Calibri"/>
              <a:ea typeface="+mn-ea"/>
            </a:endParaRPr>
          </a:p>
        </p:txBody>
      </p:sp>
      <p:sp>
        <p:nvSpPr>
          <p:cNvPr id="23" name="AutoShape 43"/>
          <p:cNvSpPr/>
          <p:nvPr/>
        </p:nvSpPr>
        <p:spPr>
          <a:xfrm>
            <a:off x="9173555" y="5025614"/>
            <a:ext cx="2415273" cy="99992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1">
            <a:noAutofit/>
          </a:bodyPr>
          <a:lstStyle/>
          <a:p>
            <a:pPr fontAlgn="auto">
              <a:lnSpc>
                <a:spcPct val="140000"/>
              </a:lnSpc>
              <a:spcAft>
                <a:spcPts val="0"/>
              </a:spcAft>
              <a:defRPr/>
            </a:pPr>
            <a:r>
              <a:rPr lang="en-US" sz="160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针对员工在考核中表现出的不足之处，提供相应的培训和支持，帮助员工提升绩效水平</a:t>
            </a:r>
            <a:endParaRPr lang="en-US" sz="1600">
              <a:solidFill>
                <a:srgbClr val="000000"/>
              </a:solidFill>
              <a:latin typeface="Calibri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217"/>
            <a:ext cx="999236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二、激励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2930" y="1487805"/>
            <a:ext cx="6854557" cy="419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        有一位表演大师上场前，他的徒弟告诉他鞋带松了。大师点头致谢，蹲下来仔细系好。等到徒弟转身后，又蹲下来将鞋带解松。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       有个旁观者看到了这一切，不解地问：“大师，您为什么又要将鞋带解松呢？”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汉仪粗简黑简" panose="00020600040101010101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      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大师回答道：“因为我饰演的是一位劳累的旅者，长途跋涉让他的鞋带松开，可以通过这个细节表现他的劳累憔悴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。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他能细心地发现我的鞋带松了，并且热心地告诉我，我一定要保护他这种热情的积极性，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及时地给他鼓励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简黑简" panose="00020600040101010101" charset="-122"/>
              </a:rPr>
              <a:t>，至于为什么要将鞋带解开，将来会有更多的机会教他表演，可以下一次再说。”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汉仪粗简黑简" panose="00020600040101010101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汉仪粗简黑简" panose="00020600040101010101" charset="-122"/>
            </a:endParaRPr>
          </a:p>
        </p:txBody>
      </p:sp>
      <p:pic>
        <p:nvPicPr>
          <p:cNvPr id="3" name="图片 2" descr="2014040821023470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94622" y="2067266"/>
            <a:ext cx="4709270" cy="2736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二、激励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689593" y="1312069"/>
            <a:ext cx="6734175" cy="771853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rgbClr val="208B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为什么要激励？</a:t>
            </a:r>
            <a:endParaRPr lang="en-US" sz="2000" b="1">
              <a:solidFill>
                <a:srgbClr val="208BD9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689594" y="1962661"/>
            <a:ext cx="6603878" cy="132397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222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激励这个概念用于管理，是指激发员工的工作动机，也就是说用各种有效的方法去调动员工的积极性和创造性，使员工努力去完成组织的任务，实现组织的目标</a:t>
            </a:r>
            <a:endParaRPr lang="en-US">
              <a:solidFill>
                <a:srgbClr val="222222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89593" y="3856119"/>
            <a:ext cx="6734175" cy="759000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rgbClr val="208B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激励的误区</a:t>
            </a:r>
            <a:endParaRPr lang="en-US" sz="2000" b="1">
              <a:solidFill>
                <a:srgbClr val="208BD9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689594" y="4514959"/>
            <a:ext cx="6603878" cy="132397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2222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</a:t>
            </a:r>
            <a:r>
              <a:rPr lang="zh-CN" altLang="en-US">
                <a:solidFill>
                  <a:srgbClr val="2222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、激励？</a:t>
            </a:r>
            <a:r>
              <a:rPr lang="en-US" altLang="zh-CN">
                <a:solidFill>
                  <a:srgbClr val="2222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--</a:t>
            </a:r>
            <a:r>
              <a:rPr lang="zh-CN" altLang="en-US">
                <a:solidFill>
                  <a:srgbClr val="2222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涨工资</a:t>
            </a:r>
          </a:p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2222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</a:t>
            </a:r>
            <a:r>
              <a:rPr lang="zh-CN" altLang="en-US">
                <a:solidFill>
                  <a:srgbClr val="2222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、激励？</a:t>
            </a:r>
            <a:r>
              <a:rPr lang="en-US" altLang="zh-CN">
                <a:solidFill>
                  <a:srgbClr val="2222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--</a:t>
            </a:r>
            <a:r>
              <a:rPr lang="zh-CN" altLang="en-US">
                <a:solidFill>
                  <a:srgbClr val="2222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公司不是有激励政策吗</a:t>
            </a:r>
          </a:p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2222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</a:t>
            </a:r>
            <a:r>
              <a:rPr lang="zh-CN" altLang="en-US">
                <a:solidFill>
                  <a:srgbClr val="2222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、“万年不变激励法”</a:t>
            </a:r>
            <a:r>
              <a:rPr lang="en-US" altLang="zh-CN">
                <a:solidFill>
                  <a:srgbClr val="2222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--</a:t>
            </a:r>
            <a:r>
              <a:rPr lang="zh-CN" altLang="en-US">
                <a:solidFill>
                  <a:srgbClr val="2222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发奖金，打高绩效</a:t>
            </a:r>
          </a:p>
        </p:txBody>
      </p:sp>
      <p:cxnSp>
        <p:nvCxnSpPr>
          <p:cNvPr id="10" name="Connector 6"/>
          <p:cNvCxnSpPr/>
          <p:nvPr/>
        </p:nvCxnSpPr>
        <p:spPr>
          <a:xfrm>
            <a:off x="756268" y="5898360"/>
            <a:ext cx="7784538" cy="0"/>
          </a:xfrm>
          <a:prstGeom prst="line">
            <a:avLst/>
          </a:prstGeom>
          <a:solidFill>
            <a:srgbClr val="208BD9"/>
          </a:solidFill>
          <a:ln w="14288">
            <a:solidFill>
              <a:srgbClr val="208BD9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11" name="Connector 8"/>
          <p:cNvCxnSpPr/>
          <p:nvPr/>
        </p:nvCxnSpPr>
        <p:spPr>
          <a:xfrm>
            <a:off x="756268" y="3572703"/>
            <a:ext cx="7083417" cy="0"/>
          </a:xfrm>
          <a:prstGeom prst="line">
            <a:avLst/>
          </a:prstGeom>
          <a:solidFill>
            <a:srgbClr val="208BD9"/>
          </a:solidFill>
          <a:ln w="14288">
            <a:solidFill>
              <a:srgbClr val="208BD9"/>
            </a:solidFill>
            <a:prstDash val="dash"/>
            <a:headEnd type="none"/>
            <a:tailEnd type="none"/>
          </a:ln>
          <a:effectLst/>
        </p:spPr>
      </p:cxnSp>
      <p:pic>
        <p:nvPicPr>
          <p:cNvPr id="12" name="Picture 2"/>
          <p:cNvPicPr>
            <a:picLocks noChangeAspect="1"/>
          </p:cNvPicPr>
          <p:nvPr/>
        </p:nvPicPr>
        <p:blipFill>
          <a:blip r:embed="rId3"/>
          <a:srcRect l="9706" r="9706"/>
          <a:stretch>
            <a:fillRect/>
          </a:stretch>
        </p:blipFill>
        <p:spPr>
          <a:xfrm>
            <a:off x="7400931" y="1341420"/>
            <a:ext cx="5238701" cy="4637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二、激励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32831" y="2608213"/>
            <a:ext cx="9144005" cy="2795829"/>
            <a:chOff x="-5" y="1770743"/>
            <a:chExt cx="6241152" cy="4151086"/>
          </a:xfrm>
        </p:grpSpPr>
        <p:sp>
          <p:nvSpPr>
            <p:cNvPr id="7" name="矩形 6"/>
            <p:cNvSpPr/>
            <p:nvPr/>
          </p:nvSpPr>
          <p:spPr>
            <a:xfrm>
              <a:off x="-5" y="1770743"/>
              <a:ext cx="3120576" cy="4151086"/>
            </a:xfrm>
            <a:prstGeom prst="rect">
              <a:avLst/>
            </a:prstGeom>
            <a:solidFill>
              <a:srgbClr val="99CC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120571" y="1770743"/>
              <a:ext cx="3120576" cy="4151086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599637" y="2176825"/>
            <a:ext cx="2048933" cy="590261"/>
            <a:chOff x="1066800" y="2555046"/>
            <a:chExt cx="2048933" cy="787014"/>
          </a:xfrm>
        </p:grpSpPr>
        <p:sp>
          <p:nvSpPr>
            <p:cNvPr id="10" name="矩形 9"/>
            <p:cNvSpPr/>
            <p:nvPr/>
          </p:nvSpPr>
          <p:spPr>
            <a:xfrm>
              <a:off x="1066800" y="2555046"/>
              <a:ext cx="2048933" cy="787014"/>
            </a:xfrm>
            <a:prstGeom prst="rect">
              <a:avLst/>
            </a:prstGeom>
            <a:solidFill>
              <a:srgbClr val="99CCFF"/>
            </a:solidFill>
            <a:ln w="38100" cap="flat" cmpd="sng" algn="ctr">
              <a:solidFill>
                <a:sysClr val="window" lastClr="FFFFFF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151467" y="2610688"/>
              <a:ext cx="189653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钱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476436" y="2213116"/>
            <a:ext cx="1998133" cy="590261"/>
            <a:chOff x="5943599" y="2603431"/>
            <a:chExt cx="1998133" cy="787014"/>
          </a:xfrm>
        </p:grpSpPr>
        <p:sp>
          <p:nvSpPr>
            <p:cNvPr id="13" name="矩形 12"/>
            <p:cNvSpPr/>
            <p:nvPr/>
          </p:nvSpPr>
          <p:spPr>
            <a:xfrm>
              <a:off x="5943599" y="2603431"/>
              <a:ext cx="1998133" cy="787014"/>
            </a:xfrm>
            <a:prstGeom prst="rect">
              <a:avLst/>
            </a:prstGeom>
            <a:solidFill>
              <a:srgbClr val="0070C0"/>
            </a:solidFill>
            <a:ln w="38100" cap="flat" cmpd="sng" algn="ctr">
              <a:solidFill>
                <a:sysClr val="window" lastClr="FFFFFF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943599" y="2706694"/>
              <a:ext cx="1998133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内驱力</a:t>
              </a: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748855" y="2909417"/>
            <a:ext cx="4176463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斗志激发：刺激性强，持续性短</a:t>
            </a:r>
            <a:endParaRPr lang="en-US" altLang="zh-CN" sz="20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成本高，投入</a:t>
            </a:r>
            <a:r>
              <a:rPr lang="en-US" altLang="zh-CN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产出</a:t>
            </a:r>
            <a:r>
              <a:rPr lang="en-US" altLang="zh-CN" sz="20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altLang="zh-CN" sz="20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简单直接，</a:t>
            </a:r>
            <a:r>
              <a:rPr lang="zh-CN" altLang="en-US" sz="20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方式单一</a:t>
            </a:r>
            <a:endParaRPr lang="zh-CN" altLang="en-US" sz="20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20859" y="2906747"/>
            <a:ext cx="4176462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斗志激发：刺激性较强，持续性长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成本低，投入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产出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需要管理者了解每个成员，并制定不同的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激励策略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5"/>
          <p:cNvSpPr txBox="1"/>
          <p:nvPr/>
        </p:nvSpPr>
        <p:spPr>
          <a:xfrm>
            <a:off x="2512903" y="1241802"/>
            <a:ext cx="557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钱</a:t>
            </a:r>
            <a:r>
              <a:rPr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，并不是最佳方案</a:t>
            </a:r>
            <a:r>
              <a:rPr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3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二、激励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991344" y="808013"/>
            <a:ext cx="6734175" cy="771853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b="1">
                <a:solidFill>
                  <a:srgbClr val="208B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激励的</a:t>
            </a:r>
            <a:r>
              <a:rPr lang="en-US" altLang="zh-CN" sz="2200" b="1">
                <a:solidFill>
                  <a:srgbClr val="208B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12</a:t>
            </a:r>
            <a:r>
              <a:rPr lang="zh-CN" altLang="en-US" sz="2200" b="1">
                <a:solidFill>
                  <a:srgbClr val="208BD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种方法：</a:t>
            </a:r>
            <a:endParaRPr lang="en-US" sz="2200" b="1">
              <a:solidFill>
                <a:srgbClr val="208BD9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749623" y="1600101"/>
            <a:ext cx="8072240" cy="4608512"/>
            <a:chOff x="877086" y="522218"/>
            <a:chExt cx="7359503" cy="4414431"/>
          </a:xfrm>
        </p:grpSpPr>
        <p:sp>
          <p:nvSpPr>
            <p:cNvPr id="13" name="MH_SubTitle_1"/>
            <p:cNvSpPr/>
            <p:nvPr>
              <p:custDataLst>
                <p:tags r:id="rId1"/>
              </p:custDataLst>
            </p:nvPr>
          </p:nvSpPr>
          <p:spPr>
            <a:xfrm>
              <a:off x="1119091" y="2068679"/>
              <a:ext cx="734606" cy="570751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MH_Other_1"/>
            <p:cNvSpPr/>
            <p:nvPr>
              <p:custDataLst>
                <p:tags r:id="rId2"/>
              </p:custDataLst>
            </p:nvPr>
          </p:nvSpPr>
          <p:spPr>
            <a:xfrm>
              <a:off x="1729287" y="1761967"/>
              <a:ext cx="734606" cy="570751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MH_SubTitle_2"/>
            <p:cNvSpPr/>
            <p:nvPr>
              <p:custDataLst>
                <p:tags r:id="rId3"/>
              </p:custDataLst>
            </p:nvPr>
          </p:nvSpPr>
          <p:spPr>
            <a:xfrm>
              <a:off x="1729287" y="2390060"/>
              <a:ext cx="734606" cy="570751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MH_Other_2"/>
            <p:cNvSpPr/>
            <p:nvPr>
              <p:custDataLst>
                <p:tags r:id="rId4"/>
              </p:custDataLst>
            </p:nvPr>
          </p:nvSpPr>
          <p:spPr>
            <a:xfrm>
              <a:off x="2351332" y="1456591"/>
              <a:ext cx="734606" cy="569417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MH_SubTitle_3"/>
            <p:cNvSpPr/>
            <p:nvPr>
              <p:custDataLst>
                <p:tags r:id="rId5"/>
              </p:custDataLst>
            </p:nvPr>
          </p:nvSpPr>
          <p:spPr>
            <a:xfrm>
              <a:off x="2338003" y="2074014"/>
              <a:ext cx="734606" cy="56941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MH_SubTitle_4"/>
            <p:cNvSpPr/>
            <p:nvPr>
              <p:custDataLst>
                <p:tags r:id="rId6"/>
              </p:custDataLst>
            </p:nvPr>
          </p:nvSpPr>
          <p:spPr>
            <a:xfrm>
              <a:off x="2949680" y="1771303"/>
              <a:ext cx="734606" cy="570751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MH_Other_3"/>
            <p:cNvSpPr/>
            <p:nvPr>
              <p:custDataLst>
                <p:tags r:id="rId7"/>
              </p:custDataLst>
            </p:nvPr>
          </p:nvSpPr>
          <p:spPr>
            <a:xfrm>
              <a:off x="2960048" y="2388726"/>
              <a:ext cx="734606" cy="570751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MH_SubTitle_5"/>
            <p:cNvSpPr/>
            <p:nvPr>
              <p:custDataLst>
                <p:tags r:id="rId8"/>
              </p:custDataLst>
            </p:nvPr>
          </p:nvSpPr>
          <p:spPr>
            <a:xfrm>
              <a:off x="3571725" y="2075348"/>
              <a:ext cx="734606" cy="56941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MH_Other_4"/>
            <p:cNvSpPr/>
            <p:nvPr>
              <p:custDataLst>
                <p:tags r:id="rId9"/>
              </p:custDataLst>
            </p:nvPr>
          </p:nvSpPr>
          <p:spPr>
            <a:xfrm>
              <a:off x="3568763" y="2696772"/>
              <a:ext cx="734606" cy="570751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MH_SubTitle_6"/>
            <p:cNvSpPr/>
            <p:nvPr>
              <p:custDataLst>
                <p:tags r:id="rId10"/>
              </p:custDataLst>
            </p:nvPr>
          </p:nvSpPr>
          <p:spPr>
            <a:xfrm>
              <a:off x="4193771" y="1772636"/>
              <a:ext cx="734606" cy="570751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6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MH_Other_5"/>
            <p:cNvSpPr/>
            <p:nvPr>
              <p:custDataLst>
                <p:tags r:id="rId11"/>
              </p:custDataLst>
            </p:nvPr>
          </p:nvSpPr>
          <p:spPr>
            <a:xfrm>
              <a:off x="4190808" y="2400728"/>
              <a:ext cx="734606" cy="570751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MH_SubTitle_1"/>
            <p:cNvSpPr/>
            <p:nvPr>
              <p:custDataLst>
                <p:tags r:id="rId12"/>
              </p:custDataLst>
            </p:nvPr>
          </p:nvSpPr>
          <p:spPr>
            <a:xfrm>
              <a:off x="4168042" y="3035915"/>
              <a:ext cx="734606" cy="570751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7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MH_Other_1"/>
            <p:cNvSpPr/>
            <p:nvPr>
              <p:custDataLst>
                <p:tags r:id="rId13"/>
              </p:custDataLst>
            </p:nvPr>
          </p:nvSpPr>
          <p:spPr>
            <a:xfrm>
              <a:off x="4778238" y="2729204"/>
              <a:ext cx="734606" cy="570751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MH_SubTitle_2"/>
            <p:cNvSpPr/>
            <p:nvPr>
              <p:custDataLst>
                <p:tags r:id="rId14"/>
              </p:custDataLst>
            </p:nvPr>
          </p:nvSpPr>
          <p:spPr>
            <a:xfrm>
              <a:off x="4778238" y="3357296"/>
              <a:ext cx="734606" cy="570751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8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MH_Other_2"/>
            <p:cNvSpPr/>
            <p:nvPr>
              <p:custDataLst>
                <p:tags r:id="rId15"/>
              </p:custDataLst>
            </p:nvPr>
          </p:nvSpPr>
          <p:spPr>
            <a:xfrm>
              <a:off x="5400283" y="2423826"/>
              <a:ext cx="734606" cy="569417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MH_SubTitle_3"/>
            <p:cNvSpPr/>
            <p:nvPr>
              <p:custDataLst>
                <p:tags r:id="rId16"/>
              </p:custDataLst>
            </p:nvPr>
          </p:nvSpPr>
          <p:spPr>
            <a:xfrm>
              <a:off x="5386954" y="3041251"/>
              <a:ext cx="734606" cy="56941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9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MH_SubTitle_4"/>
            <p:cNvSpPr/>
            <p:nvPr>
              <p:custDataLst>
                <p:tags r:id="rId17"/>
              </p:custDataLst>
            </p:nvPr>
          </p:nvSpPr>
          <p:spPr>
            <a:xfrm>
              <a:off x="5998631" y="2738538"/>
              <a:ext cx="734606" cy="570751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10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MH_Other_3"/>
            <p:cNvSpPr/>
            <p:nvPr>
              <p:custDataLst>
                <p:tags r:id="rId18"/>
              </p:custDataLst>
            </p:nvPr>
          </p:nvSpPr>
          <p:spPr>
            <a:xfrm>
              <a:off x="6008999" y="3355962"/>
              <a:ext cx="734606" cy="570751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MH_SubTitle_5"/>
            <p:cNvSpPr/>
            <p:nvPr>
              <p:custDataLst>
                <p:tags r:id="rId19"/>
              </p:custDataLst>
            </p:nvPr>
          </p:nvSpPr>
          <p:spPr>
            <a:xfrm>
              <a:off x="6620677" y="3042583"/>
              <a:ext cx="734606" cy="56941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11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MH_Other_4"/>
            <p:cNvSpPr/>
            <p:nvPr>
              <p:custDataLst>
                <p:tags r:id="rId20"/>
              </p:custDataLst>
            </p:nvPr>
          </p:nvSpPr>
          <p:spPr>
            <a:xfrm>
              <a:off x="6617714" y="3664007"/>
              <a:ext cx="734606" cy="570751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MH_SubTitle_6"/>
            <p:cNvSpPr/>
            <p:nvPr>
              <p:custDataLst>
                <p:tags r:id="rId21"/>
              </p:custDataLst>
            </p:nvPr>
          </p:nvSpPr>
          <p:spPr>
            <a:xfrm>
              <a:off x="7242722" y="2739871"/>
              <a:ext cx="734606" cy="570751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12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MH_Other_5"/>
            <p:cNvSpPr/>
            <p:nvPr>
              <p:custDataLst>
                <p:tags r:id="rId22"/>
              </p:custDataLst>
            </p:nvPr>
          </p:nvSpPr>
          <p:spPr>
            <a:xfrm>
              <a:off x="7239760" y="3367964"/>
              <a:ext cx="734606" cy="570751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38" name="直接箭头连接符 37"/>
            <p:cNvCxnSpPr/>
            <p:nvPr/>
          </p:nvCxnSpPr>
          <p:spPr>
            <a:xfrm rot="5400000">
              <a:off x="990920" y="3053664"/>
              <a:ext cx="967252" cy="1482"/>
            </a:xfrm>
            <a:prstGeom prst="straightConnector1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39" name="直接箭头连接符 38"/>
            <p:cNvCxnSpPr/>
            <p:nvPr/>
          </p:nvCxnSpPr>
          <p:spPr>
            <a:xfrm rot="5400000">
              <a:off x="1414921" y="3535235"/>
              <a:ext cx="1336426" cy="16531"/>
            </a:xfrm>
            <a:prstGeom prst="straightConnector1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40" name="直接箭头连接符 39"/>
            <p:cNvCxnSpPr/>
            <p:nvPr/>
          </p:nvCxnSpPr>
          <p:spPr>
            <a:xfrm rot="5400000">
              <a:off x="2198749" y="3090080"/>
              <a:ext cx="967252" cy="1482"/>
            </a:xfrm>
            <a:prstGeom prst="straightConnector1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41" name="直接箭头连接符 40"/>
            <p:cNvCxnSpPr/>
            <p:nvPr/>
          </p:nvCxnSpPr>
          <p:spPr>
            <a:xfrm>
              <a:off x="4523553" y="3556677"/>
              <a:ext cx="1" cy="639445"/>
            </a:xfrm>
            <a:prstGeom prst="straightConnector1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42" name="直接箭头连接符 41"/>
            <p:cNvCxnSpPr/>
            <p:nvPr/>
          </p:nvCxnSpPr>
          <p:spPr>
            <a:xfrm>
              <a:off x="5123867" y="3972704"/>
              <a:ext cx="1" cy="639445"/>
            </a:xfrm>
            <a:prstGeom prst="straightConnector1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43" name="直接箭头连接符 42"/>
            <p:cNvCxnSpPr/>
            <p:nvPr/>
          </p:nvCxnSpPr>
          <p:spPr>
            <a:xfrm>
              <a:off x="5724181" y="3610670"/>
              <a:ext cx="1" cy="645882"/>
            </a:xfrm>
            <a:prstGeom prst="straightConnector1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44" name="直接箭头连接符 43"/>
            <p:cNvCxnSpPr>
              <a:endCxn id="59" idx="2"/>
            </p:cNvCxnSpPr>
            <p:nvPr/>
          </p:nvCxnSpPr>
          <p:spPr>
            <a:xfrm flipV="1">
              <a:off x="6356828" y="2003255"/>
              <a:ext cx="1" cy="725949"/>
            </a:xfrm>
            <a:prstGeom prst="straightConnector1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45" name="直接箭头连接符 44"/>
            <p:cNvCxnSpPr/>
            <p:nvPr/>
          </p:nvCxnSpPr>
          <p:spPr>
            <a:xfrm flipV="1">
              <a:off x="6956440" y="1427611"/>
              <a:ext cx="0" cy="1706950"/>
            </a:xfrm>
            <a:prstGeom prst="straightConnector1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46" name="直接箭头连接符 45"/>
            <p:cNvCxnSpPr/>
            <p:nvPr/>
          </p:nvCxnSpPr>
          <p:spPr>
            <a:xfrm flipH="1" flipV="1">
              <a:off x="7651552" y="2111289"/>
              <a:ext cx="2" cy="655011"/>
            </a:xfrm>
            <a:prstGeom prst="straightConnector1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47" name="直接箭头连接符 46"/>
            <p:cNvCxnSpPr>
              <a:endCxn id="53" idx="2"/>
            </p:cNvCxnSpPr>
            <p:nvPr/>
          </p:nvCxnSpPr>
          <p:spPr>
            <a:xfrm flipH="1" flipV="1">
              <a:off x="3324677" y="891550"/>
              <a:ext cx="2674" cy="892579"/>
            </a:xfrm>
            <a:prstGeom prst="straightConnector1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48" name="直接箭头连接符 47"/>
            <p:cNvCxnSpPr>
              <a:endCxn id="54" idx="2"/>
            </p:cNvCxnSpPr>
            <p:nvPr/>
          </p:nvCxnSpPr>
          <p:spPr>
            <a:xfrm flipV="1">
              <a:off x="3957527" y="1542273"/>
              <a:ext cx="0" cy="597975"/>
            </a:xfrm>
            <a:prstGeom prst="straightConnector1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49" name="直接箭头连接符 48"/>
            <p:cNvCxnSpPr/>
            <p:nvPr/>
          </p:nvCxnSpPr>
          <p:spPr>
            <a:xfrm rot="16200000" flipV="1">
              <a:off x="4120050" y="1401977"/>
              <a:ext cx="839297" cy="694"/>
            </a:xfrm>
            <a:prstGeom prst="straightConnector1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50" name="TextBox 61"/>
            <p:cNvSpPr txBox="1"/>
            <p:nvPr/>
          </p:nvSpPr>
          <p:spPr>
            <a:xfrm>
              <a:off x="877086" y="3576510"/>
              <a:ext cx="11927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榜样激励</a:t>
              </a:r>
            </a:p>
          </p:txBody>
        </p:sp>
        <p:sp>
          <p:nvSpPr>
            <p:cNvPr id="51" name="TextBox 62"/>
            <p:cNvSpPr txBox="1"/>
            <p:nvPr/>
          </p:nvSpPr>
          <p:spPr>
            <a:xfrm>
              <a:off x="1509733" y="4273945"/>
              <a:ext cx="125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目标激励</a:t>
              </a:r>
            </a:p>
          </p:txBody>
        </p:sp>
        <p:sp>
          <p:nvSpPr>
            <p:cNvPr id="52" name="TextBox 63"/>
            <p:cNvSpPr txBox="1"/>
            <p:nvPr/>
          </p:nvSpPr>
          <p:spPr>
            <a:xfrm>
              <a:off x="2130920" y="3518707"/>
              <a:ext cx="1288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授权激励</a:t>
              </a:r>
            </a:p>
          </p:txBody>
        </p:sp>
        <p:sp>
          <p:nvSpPr>
            <p:cNvPr id="53" name="TextBox 64"/>
            <p:cNvSpPr txBox="1"/>
            <p:nvPr/>
          </p:nvSpPr>
          <p:spPr>
            <a:xfrm>
              <a:off x="2749155" y="522218"/>
              <a:ext cx="1151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尊重激励</a:t>
              </a:r>
            </a:p>
          </p:txBody>
        </p:sp>
        <p:sp>
          <p:nvSpPr>
            <p:cNvPr id="54" name="TextBox 65"/>
            <p:cNvSpPr txBox="1"/>
            <p:nvPr/>
          </p:nvSpPr>
          <p:spPr>
            <a:xfrm>
              <a:off x="3399033" y="1172941"/>
              <a:ext cx="1116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沟通激励</a:t>
              </a:r>
            </a:p>
          </p:txBody>
        </p:sp>
        <p:sp>
          <p:nvSpPr>
            <p:cNvPr id="55" name="TextBox 68"/>
            <p:cNvSpPr txBox="1"/>
            <p:nvPr/>
          </p:nvSpPr>
          <p:spPr>
            <a:xfrm>
              <a:off x="3944109" y="669742"/>
              <a:ext cx="1217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自诺激励</a:t>
              </a:r>
            </a:p>
          </p:txBody>
        </p:sp>
        <p:sp>
          <p:nvSpPr>
            <p:cNvPr id="56" name="TextBox 69"/>
            <p:cNvSpPr txBox="1"/>
            <p:nvPr/>
          </p:nvSpPr>
          <p:spPr>
            <a:xfrm>
              <a:off x="3982080" y="4187700"/>
              <a:ext cx="1311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宽容激励</a:t>
              </a:r>
            </a:p>
          </p:txBody>
        </p:sp>
        <p:sp>
          <p:nvSpPr>
            <p:cNvPr id="57" name="TextBox 70"/>
            <p:cNvSpPr txBox="1"/>
            <p:nvPr/>
          </p:nvSpPr>
          <p:spPr>
            <a:xfrm>
              <a:off x="4568822" y="4567317"/>
              <a:ext cx="1364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赞美激励</a:t>
              </a:r>
            </a:p>
          </p:txBody>
        </p:sp>
        <p:sp>
          <p:nvSpPr>
            <p:cNvPr id="58" name="TextBox 71"/>
            <p:cNvSpPr txBox="1"/>
            <p:nvPr/>
          </p:nvSpPr>
          <p:spPr>
            <a:xfrm>
              <a:off x="5162678" y="4248123"/>
              <a:ext cx="1138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情感激励</a:t>
              </a:r>
            </a:p>
          </p:txBody>
        </p:sp>
        <p:sp>
          <p:nvSpPr>
            <p:cNvPr id="59" name="TextBox 72"/>
            <p:cNvSpPr txBox="1"/>
            <p:nvPr/>
          </p:nvSpPr>
          <p:spPr>
            <a:xfrm>
              <a:off x="5772332" y="1633923"/>
              <a:ext cx="1168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竞争激励</a:t>
              </a:r>
            </a:p>
          </p:txBody>
        </p:sp>
        <p:sp>
          <p:nvSpPr>
            <p:cNvPr id="60" name="TextBox 73"/>
            <p:cNvSpPr txBox="1"/>
            <p:nvPr/>
          </p:nvSpPr>
          <p:spPr>
            <a:xfrm>
              <a:off x="6389192" y="1072003"/>
              <a:ext cx="1169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欢乐激励</a:t>
              </a:r>
            </a:p>
          </p:txBody>
        </p:sp>
        <p:sp>
          <p:nvSpPr>
            <p:cNvPr id="61" name="TextBox 74"/>
            <p:cNvSpPr txBox="1"/>
            <p:nvPr/>
          </p:nvSpPr>
          <p:spPr>
            <a:xfrm>
              <a:off x="7072108" y="1784129"/>
              <a:ext cx="1164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兴趣激励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cer Falling Dust PPT demo 1"/>
          <p:cNvSpPr/>
          <p:nvPr/>
        </p:nvSpPr>
        <p:spPr>
          <a:xfrm>
            <a:off x="1173087" y="1270714"/>
            <a:ext cx="4281055" cy="990001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团队的力量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5849261" y="2416679"/>
            <a:ext cx="5477094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12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fontAlgn="auto">
              <a:lnSpc>
                <a:spcPct val="150000"/>
              </a:lnSpc>
              <a:spcBef>
                <a:spcPts val="535"/>
              </a:spcBef>
              <a:spcAft>
                <a:spcPts val="85"/>
              </a:spcAft>
            </a:pPr>
            <a:r>
              <a:rPr lang="zh-CN" altLang="en-US">
                <a:solidFill>
                  <a:prstClr val="black"/>
                </a:solidFill>
                <a:latin typeface="微软雅黑"/>
                <a:ea typeface="微软雅黑"/>
                <a:sym typeface="Arial" panose="020B0604020202090204" pitchFamily="34" charset="0"/>
              </a:rPr>
              <a:t>在非洲草原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Arial" panose="020B0604020202090204" pitchFamily="34" charset="0"/>
              </a:rPr>
              <a:t>上如果见到羚羊在奔逃，那一定是狮子来了；如果见到狮子在躲避，那就是象群发怒了；如果见到成百上千的狮子和大象集体逃命的壮观景象，那是什么来了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Arial" panose="020B0604020202090204" pitchFamily="34" charset="0"/>
              </a:rPr>
              <a:t>——</a:t>
            </a:r>
            <a:r>
              <a:rPr lang="zh-CN" altLang="en-US" b="1" dirty="0">
                <a:solidFill>
                  <a:srgbClr val="0070C0"/>
                </a:solidFill>
                <a:latin typeface="微软雅黑"/>
                <a:ea typeface="微软雅黑"/>
                <a:sym typeface="Arial" panose="020B0604020202090204" pitchFamily="34" charset="0"/>
              </a:rPr>
              <a:t>蚂蚁军团！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Arial" panose="020B0604020202090204" pitchFamily="34" charset="0"/>
              </a:rPr>
              <a:t>蚂蚁是何等的渺小微弱，任何人都可以随意处置它，但它的团队，就连兽中之王也要退避三舍。从这个古老</a:t>
            </a:r>
            <a:r>
              <a:rPr lang="zh-CN" altLang="en-US">
                <a:solidFill>
                  <a:prstClr val="black"/>
                </a:solidFill>
                <a:latin typeface="微软雅黑"/>
                <a:ea typeface="微软雅黑"/>
                <a:sym typeface="Arial" panose="020B0604020202090204" pitchFamily="34" charset="0"/>
              </a:rPr>
              <a:t>的寓言可以</a:t>
            </a:r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Arial" panose="020B0604020202090204" pitchFamily="34" charset="0"/>
              </a:rPr>
              <a:t>得到启示：</a:t>
            </a:r>
            <a:r>
              <a:rPr lang="zh-CN" altLang="en-US" b="1" dirty="0">
                <a:solidFill>
                  <a:srgbClr val="0070C0"/>
                </a:solidFill>
                <a:latin typeface="微软雅黑"/>
                <a:ea typeface="微软雅黑"/>
                <a:sym typeface="Arial" panose="020B0604020202090204" pitchFamily="34" charset="0"/>
              </a:rPr>
              <a:t>个体弱小，没有关系，与伙伴精诚协作，就能变得强大。</a:t>
            </a:r>
          </a:p>
        </p:txBody>
      </p:sp>
      <p:sp>
        <p:nvSpPr>
          <p:cNvPr id="8" name="标题 1"/>
          <p:cNvSpPr txBox="1"/>
          <p:nvPr/>
        </p:nvSpPr>
        <p:spPr bwMode="auto">
          <a:xfrm>
            <a:off x="5849261" y="976204"/>
            <a:ext cx="4729517" cy="152360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3865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90204" pitchFamily="34" charset="0"/>
                <a:sym typeface="Arial" panose="020B0604020202090204" pitchFamily="34" charset="0"/>
              </a:rPr>
              <a:t>恐怖的</a:t>
            </a:r>
            <a:r>
              <a:rPr lang="zh-CN" altLang="en-US" sz="4900" dirty="0">
                <a:solidFill>
                  <a:srgbClr val="0070C0"/>
                </a:solidFill>
                <a:latin typeface="Arial" panose="020B0604020202090204" pitchFamily="34" charset="0"/>
                <a:sym typeface="Arial" panose="020B0604020202090204" pitchFamily="34" charset="0"/>
              </a:rPr>
              <a:t>蚂蚁军团</a:t>
            </a:r>
            <a:endParaRPr lang="zh-CN" altLang="en-US" sz="1800" b="0" dirty="0">
              <a:solidFill>
                <a:srgbClr val="0070C0"/>
              </a:solidFill>
              <a:latin typeface="Arial" panose="020B0604020202090204" pitchFamily="34" charset="0"/>
              <a:cs typeface="Tahoma" panose="020B0604030504040204" pitchFamily="34" charset="0"/>
              <a:sym typeface="Arial" panose="020B0604020202090204" pitchFamily="34" charset="0"/>
            </a:endParaRPr>
          </a:p>
        </p:txBody>
      </p:sp>
      <p:pic>
        <p:nvPicPr>
          <p:cNvPr id="9" name="Docer Falling Dust PPT demo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87" y="2654044"/>
            <a:ext cx="4281055" cy="292538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场景模拟—考核与激励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82345" y="1742986"/>
            <a:ext cx="10894695" cy="2744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48FCF"/>
                </a:solidFill>
                <a:effectLst/>
                <a:uLnTx/>
                <a:uFillTx/>
                <a:latin typeface="Heiti TC Medium" panose="02000000000000000000" charset="-122"/>
                <a:ea typeface="Heiti TC Medium" panose="02000000000000000000" charset="-122"/>
                <a:cs typeface="Heiti TC Medium" panose="02000000000000000000" charset="-122"/>
              </a:rPr>
              <a:t>场景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48FCF"/>
                </a:solidFill>
                <a:effectLst/>
                <a:uLnTx/>
                <a:uFillTx/>
                <a:latin typeface="Heiti TC Medium" panose="02000000000000000000" charset="-122"/>
                <a:ea typeface="Heiti TC Medium" panose="02000000000000000000" charset="-122"/>
                <a:cs typeface="Heiti TC Medium" panose="02000000000000000000" charset="-122"/>
              </a:rPr>
              <a:t>01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Heiti TC Light" panose="02000000000000000000" charset="-122"/>
              </a:rPr>
              <a:t>：小红在项目上驻场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Heiti TC Light" panose="02000000000000000000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Heiti TC Light" panose="02000000000000000000" charset="-122"/>
              </a:rPr>
              <a:t>年，本月主管从项目经理侧了解到小红的项目交付质量不佳，主管给了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Heiti TC Light" panose="02000000000000000000" charset="-122"/>
              </a:rPr>
              <a:t>0.8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Heiti TC Light" panose="02000000000000000000" charset="-122"/>
              </a:rPr>
              <a:t>绩效，交付经理给了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Heiti TC Light" panose="02000000000000000000" charset="-122"/>
              </a:rPr>
              <a:t>0.5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Heiti TC Light" panose="02000000000000000000" charset="-122"/>
              </a:rPr>
              <a:t>绩效。小红心存不满，向主管提出异议，该怎么办？</a:t>
            </a:r>
          </a:p>
          <a:p>
            <a:pPr marL="0" marR="0" lvl="0" indent="0" algn="just" defTabSz="914400" rtl="0" eaLnBrk="1" fontAlgn="base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iti TC Light" panose="02000000000000000000" charset="-122"/>
              <a:ea typeface="Heiti TC Light" panose="02000000000000000000" charset="-122"/>
              <a:cs typeface="Heiti TC Light" panose="02000000000000000000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iti TC Light" panose="02000000000000000000" charset="-122"/>
              <a:ea typeface="Heiti TC Light" panose="02000000000000000000" charset="-122"/>
              <a:cs typeface="Heiti TC Light" panose="02000000000000000000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>
              <a:solidFill>
                <a:prstClr val="black"/>
              </a:solidFill>
              <a:latin typeface="Heiti TC Light" panose="02000000000000000000" charset="-122"/>
              <a:ea typeface="Heiti TC Light" panose="02000000000000000000" charset="-122"/>
              <a:cs typeface="Heiti TC Light" panose="02000000000000000000" charset="-122"/>
              <a:sym typeface="+mn-ea"/>
            </a:endParaRPr>
          </a:p>
          <a:p>
            <a:pPr marL="0" marR="0" lvl="0" indent="0" algn="just" defTabSz="914400" rtl="0" eaLnBrk="1" fontAlgn="base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iti TC Light" panose="02000000000000000000" charset="-122"/>
              <a:ea typeface="Heiti TC Light" panose="02000000000000000000" charset="-122"/>
              <a:cs typeface="Heiti TC Light" panose="02000000000000000000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8700" y="880021"/>
            <a:ext cx="1002665" cy="889635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E01EE5D-26FB-46D5-A381-ECFB35BF1D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60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07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FC9F1-0C0A-56EF-232F-234C9BF2C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>
            <a:extLst>
              <a:ext uri="{FF2B5EF4-FFF2-40B4-BE49-F238E27FC236}">
                <a16:creationId xmlns:a16="http://schemas.microsoft.com/office/drawing/2014/main" id="{0E03286A-3B1E-7415-C1B9-EF4C439214AC}"/>
              </a:ext>
            </a:extLst>
          </p:cNvPr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场景模拟—考核与激励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EE4E3C-0A61-AA78-3205-CEEECF14446F}"/>
              </a:ext>
            </a:extLst>
          </p:cNvPr>
          <p:cNvSpPr txBox="1"/>
          <p:nvPr/>
        </p:nvSpPr>
        <p:spPr>
          <a:xfrm>
            <a:off x="982345" y="1742986"/>
            <a:ext cx="10894695" cy="230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48FCF"/>
                </a:solidFill>
                <a:effectLst/>
                <a:uLnTx/>
                <a:uFillTx/>
                <a:latin typeface="Heiti TC Medium" panose="02000000000000000000" charset="-122"/>
                <a:ea typeface="Heiti TC Medium" panose="02000000000000000000" charset="-122"/>
                <a:cs typeface="Heiti TC Medium" panose="02000000000000000000" charset="-122"/>
              </a:rPr>
              <a:t>场景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48FCF"/>
                </a:solidFill>
                <a:effectLst/>
                <a:uLnTx/>
                <a:uFillTx/>
                <a:latin typeface="Heiti TC Medium" panose="02000000000000000000" charset="-122"/>
                <a:ea typeface="Heiti TC Medium" panose="02000000000000000000" charset="-122"/>
                <a:cs typeface="Heiti TC Medium" panose="02000000000000000000" charset="-122"/>
              </a:rPr>
              <a:t>02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Heiti TC Light" panose="02000000000000000000" charset="-122"/>
              </a:rPr>
              <a:t>：小李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Heiti TC Light" panose="02000000000000000000" charset="-122"/>
                <a:sym typeface="+mn-ea"/>
              </a:rPr>
              <a:t>在项目上驻场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Heiti TC Light" panose="02000000000000000000" charset="-122"/>
                <a:sym typeface="+mn-ea"/>
              </a:rPr>
              <a:t>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Heiti TC Light" panose="02000000000000000000" charset="-122"/>
                <a:sym typeface="+mn-ea"/>
              </a:rPr>
              <a:t>年，本月主管从项目经理侧了解到小李的项目交付质量非常优秀，并且愿意从项目中额外划出一万元作为奖金通过公司发给小李，交付经理决定将该笔奖金分为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Heiti TC Light" panose="02000000000000000000" charset="-122"/>
                <a:sym typeface="+mn-ea"/>
              </a:rPr>
              <a:t>12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Heiti TC Light" panose="02000000000000000000" charset="-122"/>
                <a:sym typeface="+mn-ea"/>
              </a:rPr>
              <a:t>个月按月发放，小李提出异议，该怎么办？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iti TC Light" panose="02000000000000000000" charset="-122"/>
              <a:ea typeface="Heiti TC Light" panose="02000000000000000000" charset="-122"/>
              <a:cs typeface="Heiti TC Light" panose="02000000000000000000" charset="-122"/>
              <a:sym typeface="+mn-ea"/>
            </a:endParaRPr>
          </a:p>
          <a:p>
            <a:pPr marL="0" marR="0" lvl="0" indent="0" algn="just" defTabSz="914400" rtl="0" eaLnBrk="1" fontAlgn="base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>
              <a:solidFill>
                <a:prstClr val="black"/>
              </a:solidFill>
              <a:latin typeface="Heiti TC Light" panose="02000000000000000000" charset="-122"/>
              <a:ea typeface="Heiti TC Light" panose="02000000000000000000" charset="-122"/>
              <a:cs typeface="Heiti TC Light" panose="02000000000000000000" charset="-122"/>
              <a:sym typeface="+mn-ea"/>
            </a:endParaRPr>
          </a:p>
          <a:p>
            <a:pPr marL="0" marR="0" lvl="0" indent="0" algn="just" defTabSz="914400" rtl="0" eaLnBrk="1" fontAlgn="base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iti TC Light" panose="02000000000000000000" charset="-122"/>
              <a:ea typeface="Heiti TC Light" panose="02000000000000000000" charset="-122"/>
              <a:cs typeface="Heiti TC Light" panose="02000000000000000000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C96524-1C15-95FF-BECC-29CCD79FFA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8700" y="880021"/>
            <a:ext cx="1002665" cy="889635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F3DEC86-3EC1-7216-C5C0-B545C4087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E01EE5D-26FB-46D5-A381-ECFB35BF1D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61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1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26F4F-1116-FC8E-1778-A1E28B55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>
            <a:extLst>
              <a:ext uri="{FF2B5EF4-FFF2-40B4-BE49-F238E27FC236}">
                <a16:creationId xmlns:a16="http://schemas.microsoft.com/office/drawing/2014/main" id="{E090D7CF-DC9F-0DDF-A71E-9942446C9FF9}"/>
              </a:ext>
            </a:extLst>
          </p:cNvPr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场景模拟—考核与激励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79A213-931C-C621-9049-4D8824B05041}"/>
              </a:ext>
            </a:extLst>
          </p:cNvPr>
          <p:cNvSpPr txBox="1"/>
          <p:nvPr/>
        </p:nvSpPr>
        <p:spPr>
          <a:xfrm>
            <a:off x="982345" y="1742986"/>
            <a:ext cx="10894695" cy="92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60000"/>
              </a:lnSpc>
              <a:defRPr/>
            </a:pP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rgbClr val="048FCF"/>
                </a:solidFill>
                <a:effectLst/>
                <a:uLnTx/>
                <a:uFillTx/>
                <a:latin typeface="Heiti TC Medium" panose="02000000000000000000" charset="-122"/>
                <a:ea typeface="Heiti TC Medium" panose="02000000000000000000" charset="-122"/>
                <a:cs typeface="Heiti TC Medium" panose="02000000000000000000" charset="-122"/>
              </a:rPr>
              <a:t>场景</a:t>
            </a: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srgbClr val="048FCF"/>
                </a:solidFill>
                <a:effectLst/>
                <a:uLnTx/>
                <a:uFillTx/>
                <a:latin typeface="Heiti TC Medium" panose="02000000000000000000" charset="-122"/>
                <a:ea typeface="Heiti TC Medium" panose="02000000000000000000" charset="-122"/>
                <a:cs typeface="Heiti TC Medium" panose="02000000000000000000" charset="-122"/>
              </a:rPr>
              <a:t>03</a:t>
            </a: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panose="02000000000000000000" charset="-122"/>
                <a:ea typeface="Heiti TC Light" panose="02000000000000000000" charset="-122"/>
                <a:cs typeface="Heiti TC Light" panose="02000000000000000000" charset="-122"/>
              </a:rPr>
              <a:t>：</a:t>
            </a:r>
            <a:r>
              <a:rPr lang="zh-CN" altLang="en-US">
                <a:solidFill>
                  <a:prstClr val="black"/>
                </a:solidFill>
                <a:latin typeface="Heiti TC Light" panose="02000000000000000000" charset="-122"/>
                <a:ea typeface="Heiti TC Light" panose="02000000000000000000" charset="-122"/>
                <a:cs typeface="Heiti TC Light" panose="02000000000000000000" charset="-122"/>
              </a:rPr>
              <a:t>小张本月的考核指标是输送</a:t>
            </a:r>
            <a:r>
              <a:rPr lang="en-US" altLang="zh-CN">
                <a:solidFill>
                  <a:prstClr val="black"/>
                </a:solidFill>
                <a:latin typeface="Heiti TC Light" panose="02000000000000000000" charset="-122"/>
                <a:ea typeface="Heiti TC Light" panose="02000000000000000000" charset="-122"/>
                <a:cs typeface="Heiti TC Light" panose="02000000000000000000" charset="-122"/>
              </a:rPr>
              <a:t>3</a:t>
            </a:r>
            <a:r>
              <a:rPr lang="zh-CN" altLang="en-US">
                <a:solidFill>
                  <a:prstClr val="black"/>
                </a:solidFill>
                <a:latin typeface="Heiti TC Light" panose="02000000000000000000" charset="-122"/>
                <a:ea typeface="Heiti TC Light" panose="02000000000000000000" charset="-122"/>
                <a:cs typeface="Heiti TC Light" panose="02000000000000000000" charset="-122"/>
              </a:rPr>
              <a:t>人进长期项目，本月实际完成</a:t>
            </a:r>
            <a:r>
              <a:rPr lang="en-US" altLang="zh-CN">
                <a:solidFill>
                  <a:prstClr val="black"/>
                </a:solidFill>
                <a:latin typeface="Heiti TC Light" panose="02000000000000000000" charset="-122"/>
                <a:ea typeface="Heiti TC Light" panose="02000000000000000000" charset="-122"/>
                <a:cs typeface="Heiti TC Light" panose="02000000000000000000" charset="-122"/>
              </a:rPr>
              <a:t>2</a:t>
            </a:r>
            <a:r>
              <a:rPr lang="zh-CN" altLang="en-US">
                <a:solidFill>
                  <a:prstClr val="black"/>
                </a:solidFill>
                <a:latin typeface="Heiti TC Light" panose="02000000000000000000" charset="-122"/>
                <a:ea typeface="Heiti TC Light" panose="02000000000000000000" charset="-122"/>
                <a:cs typeface="Heiti TC Light" panose="02000000000000000000" charset="-122"/>
              </a:rPr>
              <a:t>人输送。另外本月小张通过自己的关系获得了一个项目线索，并成功完成交付。对于此种情况，作为部门主管</a:t>
            </a:r>
            <a:r>
              <a:rPr lang="en-US" altLang="zh-CN">
                <a:solidFill>
                  <a:prstClr val="black"/>
                </a:solidFill>
                <a:latin typeface="Heiti TC Light" panose="02000000000000000000" charset="-122"/>
                <a:ea typeface="Heiti TC Light" panose="02000000000000000000" charset="-122"/>
                <a:cs typeface="Heiti TC Light" panose="02000000000000000000" charset="-122"/>
              </a:rPr>
              <a:t>/</a:t>
            </a:r>
            <a:r>
              <a:rPr lang="zh-CN" altLang="en-US">
                <a:solidFill>
                  <a:prstClr val="black"/>
                </a:solidFill>
                <a:latin typeface="Heiti TC Light" panose="02000000000000000000" charset="-122"/>
                <a:ea typeface="Heiti TC Light" panose="02000000000000000000" charset="-122"/>
                <a:cs typeface="Heiti TC Light" panose="02000000000000000000" charset="-122"/>
              </a:rPr>
              <a:t>经理如何对其进行考核奖惩呢？</a:t>
            </a: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rgbClr val="1F1F1F">
                  <a:alpha val="10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仿宋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7BCA85-68A9-0689-C560-A7473F5B047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8700" y="880021"/>
            <a:ext cx="1002665" cy="889635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B4E797D-3054-0FE5-09FB-31E56349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E01EE5D-26FB-46D5-A381-ECFB35BF1D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62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374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1684"/>
            <a:ext cx="12858750" cy="7229282"/>
            <a:chOff x="0" y="0"/>
            <a:chExt cx="12198350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350" cy="685800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 bwMode="auto">
            <a:xfrm>
              <a:off x="0" y="0"/>
              <a:ext cx="12198350" cy="6858000"/>
            </a:xfrm>
            <a:prstGeom prst="rect">
              <a:avLst/>
            </a:prstGeom>
            <a:solidFill>
              <a:schemeClr val="tx2">
                <a:lumMod val="50000"/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6390" tIns="48195" rIns="96390" bIns="48195" numCol="1" rtlCol="0" anchor="t" anchorCtr="0" compatLnSpc="1"/>
            <a:lstStyle/>
            <a:p>
              <a:pPr defTabSz="963930"/>
              <a:endParaRPr lang="zh-CN" altLang="en-US" sz="1895">
                <a:solidFill>
                  <a:srgbClr val="3F3F3F"/>
                </a:solidFill>
                <a:latin typeface="Arial" panose="020B0604020202090204" pitchFamily="34" charset="0"/>
              </a:endParaRPr>
            </a:p>
          </p:txBody>
        </p:sp>
      </p:grpSp>
      <p:sp>
        <p:nvSpPr>
          <p:cNvPr id="16" name="矩形: 圆角 15"/>
          <p:cNvSpPr/>
          <p:nvPr/>
        </p:nvSpPr>
        <p:spPr bwMode="auto">
          <a:xfrm>
            <a:off x="4153020" y="504163"/>
            <a:ext cx="8197892" cy="4782103"/>
          </a:xfrm>
          <a:prstGeom prst="roundRect">
            <a:avLst>
              <a:gd name="adj" fmla="val 1591"/>
            </a:avLst>
          </a:prstGeom>
          <a:solidFill>
            <a:schemeClr val="accent2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390" tIns="48195" rIns="96390" bIns="48195" numCol="1" rtlCol="0" anchor="t" anchorCtr="0" compatLnSpc="1"/>
          <a:lstStyle/>
          <a:p>
            <a:pPr defTabSz="963930"/>
            <a:endParaRPr lang="zh-CN" altLang="en-US" sz="1895">
              <a:solidFill>
                <a:srgbClr val="3F3F3F"/>
              </a:solidFill>
              <a:latin typeface="Arial" panose="020B060402020209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85391" y="1702906"/>
            <a:ext cx="742949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81965" algn="just" defTabSz="963930">
              <a:lnSpc>
                <a:spcPct val="150000"/>
              </a:lnSpc>
              <a:spcAft>
                <a:spcPts val="0"/>
              </a:spcAft>
            </a:pPr>
            <a:r>
              <a:rPr lang="zh-CN" altLang="en-US" sz="2110" kern="100">
                <a:solidFill>
                  <a:srgbClr val="484849"/>
                </a:solidFill>
                <a:latin typeface="微软雅黑"/>
                <a:ea typeface="微软雅黑"/>
              </a:rPr>
              <a:t>当大雁扇动双翼的时候，所有尾随的同伴都可以借力飞行，雁群以Ｖ字型的方式飞行，这样的方式飞行比孤雁单飞增加了</a:t>
            </a:r>
            <a:r>
              <a:rPr lang="en-US" altLang="zh-CN" sz="2110" kern="100">
                <a:solidFill>
                  <a:srgbClr val="484849"/>
                </a:solidFill>
                <a:latin typeface="微软雅黑"/>
                <a:ea typeface="微软雅黑"/>
              </a:rPr>
              <a:t>72%</a:t>
            </a:r>
            <a:r>
              <a:rPr lang="zh-CN" altLang="en-US" sz="2110" kern="100">
                <a:solidFill>
                  <a:srgbClr val="484849"/>
                </a:solidFill>
                <a:latin typeface="微软雅黑"/>
                <a:ea typeface="微软雅黑"/>
              </a:rPr>
              <a:t>的飞行距离。</a:t>
            </a:r>
            <a:endParaRPr lang="en-US" altLang="zh-CN" sz="2110" kern="100">
              <a:solidFill>
                <a:srgbClr val="484849"/>
              </a:solidFill>
              <a:latin typeface="微软雅黑"/>
              <a:ea typeface="微软雅黑"/>
            </a:endParaRPr>
          </a:p>
          <a:p>
            <a:pPr indent="481965" algn="just" defTabSz="963930">
              <a:lnSpc>
                <a:spcPct val="150000"/>
              </a:lnSpc>
              <a:spcAft>
                <a:spcPts val="0"/>
              </a:spcAft>
            </a:pPr>
            <a:r>
              <a:rPr lang="zh-CN" altLang="en-US" sz="2110" kern="100">
                <a:solidFill>
                  <a:srgbClr val="484849"/>
                </a:solidFill>
                <a:latin typeface="微软雅黑"/>
                <a:ea typeface="微软雅黑"/>
              </a:rPr>
              <a:t>团队的发展关乎企业的发展，也关乎个人的发展。建高绩效团队既是对企业负责，也能最大程度地发挥个人的价值，这是一个双赢的结果。</a:t>
            </a:r>
            <a:endParaRPr lang="zh-CN" altLang="en-US" sz="2110" kern="100" dirty="0">
              <a:solidFill>
                <a:srgbClr val="484849"/>
              </a:solidFill>
              <a:latin typeface="微软雅黑"/>
              <a:ea typeface="微软雅黑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137762" y="1160076"/>
            <a:ext cx="4070345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963930">
              <a:lnSpc>
                <a:spcPts val="2845"/>
              </a:lnSpc>
              <a:spcAft>
                <a:spcPts val="0"/>
              </a:spcAft>
            </a:pPr>
            <a:r>
              <a:rPr lang="zh-CN" altLang="en-US" sz="2530" b="1" kern="100">
                <a:solidFill>
                  <a:srgbClr val="484849"/>
                </a:solidFill>
                <a:latin typeface="微软雅黑"/>
                <a:ea typeface="微软雅黑"/>
              </a:rPr>
              <a:t>雁群飞舞对团队建设的启示</a:t>
            </a:r>
            <a:endParaRPr lang="zh-CN" altLang="en-US" sz="2530" b="1" kern="100" dirty="0">
              <a:solidFill>
                <a:srgbClr val="484849"/>
              </a:solidFill>
              <a:latin typeface="微软雅黑"/>
              <a:ea typeface="微软雅黑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700" y="1490946"/>
            <a:ext cx="3879293" cy="1435399"/>
          </a:xfrm>
          <a:prstGeom prst="rect">
            <a:avLst/>
          </a:prstGeom>
        </p:spPr>
      </p:pic>
    </p:spTree>
  </p:cSld>
  <p:clrMapOvr>
    <a:masterClrMapping/>
  </p:clrMapOvr>
  <p:transition spd="slow" advTm="9796"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AD1B5"/>
            </a:gs>
            <a:gs pos="67000">
              <a:srgbClr val="008AD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57"/>
          <a:stretch>
            <a:fillRect/>
          </a:stretch>
        </p:blipFill>
        <p:spPr>
          <a:xfrm>
            <a:off x="3909095" y="-229373"/>
            <a:ext cx="8928992" cy="7232650"/>
          </a:xfrm>
          <a:prstGeom prst="rect">
            <a:avLst/>
          </a:prstGeom>
        </p:spPr>
      </p:pic>
      <p:sp>
        <p:nvSpPr>
          <p:cNvPr id="224" name="矩形 259"/>
          <p:cNvSpPr>
            <a:spLocks noChangeArrowheads="1"/>
          </p:cNvSpPr>
          <p:nvPr/>
        </p:nvSpPr>
        <p:spPr bwMode="auto">
          <a:xfrm>
            <a:off x="884759" y="2541654"/>
            <a:ext cx="964907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6000" b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谢谢</a:t>
            </a:r>
            <a:endParaRPr lang="en-US" altLang="zh-CN" sz="60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25" name="矩形 259"/>
          <p:cNvSpPr>
            <a:spLocks noChangeArrowheads="1"/>
          </p:cNvSpPr>
          <p:nvPr/>
        </p:nvSpPr>
        <p:spPr bwMode="auto">
          <a:xfrm>
            <a:off x="1532831" y="2831207"/>
            <a:ext cx="316835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endParaRPr lang="en-US" altLang="zh-CN" sz="8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3" y="519981"/>
            <a:ext cx="2644714" cy="555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形 42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9129" y="544805"/>
            <a:ext cx="7334698" cy="706050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4917207" cy="7239348"/>
          </a:xfrm>
          <a:prstGeom prst="rect">
            <a:avLst/>
          </a:prstGeom>
          <a:gradFill>
            <a:gsLst>
              <a:gs pos="0">
                <a:srgbClr val="3AD1B5"/>
              </a:gs>
              <a:gs pos="59000">
                <a:srgbClr val="008AD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MH_Others_1"/>
          <p:cNvSpPr txBox="1"/>
          <p:nvPr>
            <p:custDataLst>
              <p:tags r:id="rId2"/>
            </p:custDataLst>
          </p:nvPr>
        </p:nvSpPr>
        <p:spPr>
          <a:xfrm>
            <a:off x="1243487" y="1113625"/>
            <a:ext cx="2430232" cy="10156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目  录</a:t>
            </a:r>
          </a:p>
        </p:txBody>
      </p:sp>
      <p:sp>
        <p:nvSpPr>
          <p:cNvPr id="17" name="MH_Others_2"/>
          <p:cNvSpPr txBox="1"/>
          <p:nvPr>
            <p:custDataLst>
              <p:tags r:id="rId3"/>
            </p:custDataLst>
          </p:nvPr>
        </p:nvSpPr>
        <p:spPr>
          <a:xfrm>
            <a:off x="1255761" y="2129286"/>
            <a:ext cx="2405684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CONTENTS</a:t>
            </a:r>
            <a:endParaRPr lang="zh-CN" altLang="en-US" sz="2800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1" r="46158"/>
          <a:stretch>
            <a:fillRect/>
          </a:stretch>
        </p:blipFill>
        <p:spPr>
          <a:xfrm>
            <a:off x="20663" y="372886"/>
            <a:ext cx="4896544" cy="7232650"/>
          </a:xfrm>
          <a:prstGeom prst="rect">
            <a:avLst/>
          </a:prstGeom>
        </p:spPr>
      </p:pic>
      <p:sp>
        <p:nvSpPr>
          <p:cNvPr id="12" name="Object 2027"/>
          <p:cNvSpPr txBox="1"/>
          <p:nvPr/>
        </p:nvSpPr>
        <p:spPr>
          <a:xfrm>
            <a:off x="6122169" y="1401408"/>
            <a:ext cx="940180" cy="812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6000" b="1" i="0" dirty="0">
                <a:solidFill>
                  <a:srgbClr val="089CEF"/>
                </a:solidFill>
                <a:latin typeface="+mn-lt"/>
                <a:ea typeface="OPPOSans-M" panose="00020600040101010101" charset="-122"/>
              </a:rPr>
              <a:t>01</a:t>
            </a:r>
            <a:endParaRPr lang="zh-CN" altLang="en-US" sz="2800" b="1" dirty="0">
              <a:solidFill>
                <a:srgbClr val="089CEF"/>
              </a:solidFill>
              <a:latin typeface="+mn-lt"/>
            </a:endParaRPr>
          </a:p>
        </p:txBody>
      </p:sp>
      <p:pic>
        <p:nvPicPr>
          <p:cNvPr id="15" name="image 202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437487" y="1570402"/>
            <a:ext cx="4464496" cy="794723"/>
          </a:xfrm>
          <a:prstGeom prst="rect">
            <a:avLst/>
          </a:prstGeom>
        </p:spPr>
      </p:pic>
      <p:sp>
        <p:nvSpPr>
          <p:cNvPr id="25" name="Object 2013"/>
          <p:cNvSpPr txBox="1"/>
          <p:nvPr/>
        </p:nvSpPr>
        <p:spPr>
          <a:xfrm>
            <a:off x="6126436" y="2435691"/>
            <a:ext cx="889000" cy="7747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lang="en-US" altLang="zh-CN" sz="6000" b="1" dirty="0">
                <a:solidFill>
                  <a:srgbClr val="089CEF"/>
                </a:solidFill>
                <a:ea typeface="OPPOSans-M" panose="00020600040101010101" charset="-122"/>
              </a:rPr>
              <a:t>02</a:t>
            </a:r>
            <a:endParaRPr lang="zh-CN" altLang="en-US" sz="6000" b="1" dirty="0">
              <a:solidFill>
                <a:srgbClr val="089CEF"/>
              </a:solidFill>
              <a:ea typeface="OPPOSans-M" panose="00020600040101010101" charset="-122"/>
            </a:endParaRPr>
          </a:p>
        </p:txBody>
      </p:sp>
      <p:pic>
        <p:nvPicPr>
          <p:cNvPr id="26" name="image 20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434820" y="2555630"/>
            <a:ext cx="4568204" cy="794722"/>
          </a:xfrm>
          <a:prstGeom prst="rect">
            <a:avLst/>
          </a:prstGeom>
        </p:spPr>
      </p:pic>
      <p:sp>
        <p:nvSpPr>
          <p:cNvPr id="27" name="Object 2016"/>
          <p:cNvSpPr txBox="1"/>
          <p:nvPr/>
        </p:nvSpPr>
        <p:spPr>
          <a:xfrm>
            <a:off x="7725519" y="2718945"/>
            <a:ext cx="3672408" cy="5334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600">
                <a:blipFill>
                  <a:blip r:embed="rId10"/>
                  <a:stretch>
                    <a:fillRect/>
                  </a:stretch>
                </a:blipFill>
                <a:latin typeface="OPPOSans-M" panose="00020600040101010101" charset="-122"/>
                <a:ea typeface="OPPOSans-M" panose="00020600040101010101" charset="-122"/>
                <a:sym typeface="+mn-ea"/>
              </a:rPr>
              <a:t>新员工融入管理</a:t>
            </a:r>
            <a:endParaRPr lang="zh-CN" altLang="en-US" sz="2600" dirty="0">
              <a:blipFill>
                <a:blip r:embed="rId10"/>
                <a:stretch>
                  <a:fillRect/>
                </a:stretch>
              </a:blipFill>
              <a:latin typeface="OPPOSans-M" panose="00020600040101010101" charset="-122"/>
              <a:ea typeface="OPPOSans-M" panose="00020600040101010101" charset="-122"/>
              <a:sym typeface="+mn-ea"/>
            </a:endParaRPr>
          </a:p>
        </p:txBody>
      </p:sp>
      <p:sp>
        <p:nvSpPr>
          <p:cNvPr id="30" name="Object 2034"/>
          <p:cNvSpPr txBox="1"/>
          <p:nvPr/>
        </p:nvSpPr>
        <p:spPr>
          <a:xfrm>
            <a:off x="6147759" y="3542754"/>
            <a:ext cx="889000" cy="7747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lang="en-US" altLang="zh-CN" sz="6000" b="1" dirty="0">
                <a:solidFill>
                  <a:srgbClr val="089CEF"/>
                </a:solidFill>
                <a:ea typeface="OPPOSans-M" panose="00020600040101010101" charset="-122"/>
              </a:rPr>
              <a:t>03</a:t>
            </a:r>
            <a:endParaRPr lang="zh-CN" altLang="en-US" sz="6000" b="1" dirty="0">
              <a:solidFill>
                <a:srgbClr val="089CEF"/>
              </a:solidFill>
              <a:ea typeface="OPPOSans-M" panose="00020600040101010101" charset="-122"/>
            </a:endParaRPr>
          </a:p>
        </p:txBody>
      </p:sp>
      <p:pic>
        <p:nvPicPr>
          <p:cNvPr id="31" name="image 203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442053" y="3681361"/>
            <a:ext cx="4568204" cy="794722"/>
          </a:xfrm>
          <a:prstGeom prst="rect">
            <a:avLst/>
          </a:prstGeom>
        </p:spPr>
      </p:pic>
      <p:sp>
        <p:nvSpPr>
          <p:cNvPr id="35" name="Object 2016"/>
          <p:cNvSpPr txBox="1"/>
          <p:nvPr/>
        </p:nvSpPr>
        <p:spPr>
          <a:xfrm>
            <a:off x="7638314" y="1700428"/>
            <a:ext cx="3976949" cy="5334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>
                <a:blipFill>
                  <a:blip r:embed="rId10"/>
                  <a:stretch>
                    <a:fillRect/>
                  </a:stretch>
                </a:blipFill>
                <a:latin typeface="OPPOSans-M" panose="00020600040101010101" charset="-122"/>
                <a:ea typeface="OPPOSans-M" panose="00020600040101010101" charset="-122"/>
                <a:sym typeface="+mn-ea"/>
              </a:rPr>
              <a:t>基层管理者的角色认知</a:t>
            </a:r>
            <a:endParaRPr lang="zh-CN" sz="2400" dirty="0">
              <a:blipFill>
                <a:blip r:embed="rId10"/>
                <a:stretch>
                  <a:fillRect/>
                </a:stretch>
              </a:blipFill>
              <a:latin typeface="OPPOSans-M" panose="00020600040101010101" charset="-122"/>
              <a:ea typeface="OPPOSans-M" panose="00020600040101010101" charset="-122"/>
              <a:sym typeface="+mn-ea"/>
            </a:endParaRPr>
          </a:p>
        </p:txBody>
      </p:sp>
      <p:sp>
        <p:nvSpPr>
          <p:cNvPr id="38" name="Object 2023"/>
          <p:cNvSpPr txBox="1"/>
          <p:nvPr/>
        </p:nvSpPr>
        <p:spPr>
          <a:xfrm>
            <a:off x="7797527" y="3826571"/>
            <a:ext cx="3672408" cy="5334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600">
                <a:blipFill>
                  <a:blip r:embed="rId10"/>
                  <a:stretch>
                    <a:fillRect/>
                  </a:stretch>
                </a:blipFill>
                <a:latin typeface="OPPOSans-M" panose="00020600040101010101" charset="-122"/>
                <a:ea typeface="OPPOSans-M" panose="00020600040101010101" charset="-122"/>
                <a:sym typeface="+mn-ea"/>
              </a:rPr>
              <a:t>团队成员规划和梯队建设</a:t>
            </a:r>
            <a:endParaRPr lang="zh-CN" altLang="en-US" sz="2600" dirty="0">
              <a:blipFill>
                <a:blip r:embed="rId10"/>
                <a:stretch>
                  <a:fillRect/>
                </a:stretch>
              </a:blipFill>
              <a:latin typeface="OPPOSans-M" panose="00020600040101010101" charset="-122"/>
              <a:ea typeface="OPPOSans-M" panose="00020600040101010101" charset="-122"/>
              <a:sym typeface="+mn-ea"/>
            </a:endParaRPr>
          </a:p>
        </p:txBody>
      </p:sp>
      <p:sp>
        <p:nvSpPr>
          <p:cNvPr id="3" name="Object 2034"/>
          <p:cNvSpPr txBox="1"/>
          <p:nvPr/>
        </p:nvSpPr>
        <p:spPr>
          <a:xfrm>
            <a:off x="6213164" y="4713776"/>
            <a:ext cx="889000" cy="7747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lang="en-US" altLang="zh-CN" sz="6000" b="1" dirty="0">
                <a:solidFill>
                  <a:srgbClr val="089CEF"/>
                </a:solidFill>
                <a:ea typeface="OPPOSans-M" panose="00020600040101010101" charset="-122"/>
              </a:rPr>
              <a:t>04</a:t>
            </a:r>
            <a:endParaRPr lang="zh-CN" altLang="en-US" sz="6000" b="1" dirty="0">
              <a:solidFill>
                <a:srgbClr val="089CEF"/>
              </a:solidFill>
              <a:ea typeface="OPPOSans-M" panose="00020600040101010101" charset="-122"/>
            </a:endParaRPr>
          </a:p>
        </p:txBody>
      </p:sp>
      <p:pic>
        <p:nvPicPr>
          <p:cNvPr id="5" name="image 203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653575" y="4765388"/>
            <a:ext cx="3171836" cy="794722"/>
          </a:xfrm>
          <a:prstGeom prst="rect">
            <a:avLst/>
          </a:prstGeom>
        </p:spPr>
      </p:pic>
      <p:pic>
        <p:nvPicPr>
          <p:cNvPr id="6" name="image 203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509495" y="4765521"/>
            <a:ext cx="4568204" cy="795020"/>
          </a:xfrm>
          <a:prstGeom prst="rect">
            <a:avLst/>
          </a:prstGeom>
        </p:spPr>
      </p:pic>
      <p:sp>
        <p:nvSpPr>
          <p:cNvPr id="8" name="Object 2023"/>
          <p:cNvSpPr txBox="1"/>
          <p:nvPr/>
        </p:nvSpPr>
        <p:spPr>
          <a:xfrm>
            <a:off x="7822530" y="4889981"/>
            <a:ext cx="4007445" cy="5334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600">
                <a:blipFill>
                  <a:blip r:embed="rId10"/>
                  <a:stretch>
                    <a:fillRect/>
                  </a:stretch>
                </a:blipFill>
                <a:latin typeface="OPPOSans-M" panose="00020600040101010101" charset="-122"/>
                <a:ea typeface="OPPOSans-M" panose="00020600040101010101" charset="-122"/>
                <a:sym typeface="+mn-ea"/>
              </a:rPr>
              <a:t>考核与激励</a:t>
            </a:r>
            <a:endParaRPr lang="zh-CN" altLang="en-US" sz="2600" dirty="0">
              <a:blipFill>
                <a:blip r:embed="rId10"/>
                <a:stretch>
                  <a:fillRect/>
                </a:stretch>
              </a:blipFill>
              <a:latin typeface="OPPOSans-M" panose="00020600040101010101" charset="-122"/>
              <a:ea typeface="OPPOSans-M" panose="0002060004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3AD1B5"/>
            </a:gs>
            <a:gs pos="72000">
              <a:srgbClr val="008AD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57" b="40673"/>
          <a:stretch>
            <a:fillRect/>
          </a:stretch>
        </p:blipFill>
        <p:spPr>
          <a:xfrm>
            <a:off x="3926875" y="3062925"/>
            <a:ext cx="8928992" cy="42909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57" b="40673"/>
          <a:stretch>
            <a:fillRect/>
          </a:stretch>
        </p:blipFill>
        <p:spPr>
          <a:xfrm rot="10800000">
            <a:off x="-123353" y="-16445"/>
            <a:ext cx="8928992" cy="4290960"/>
          </a:xfrm>
          <a:prstGeom prst="rect">
            <a:avLst/>
          </a:prstGeom>
        </p:spPr>
      </p:pic>
      <p:sp>
        <p:nvSpPr>
          <p:cNvPr id="2050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34334" y="1717097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98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Arial" panose="020B0604020202090204" pitchFamily="34" charset="0"/>
              </a:rPr>
              <a:t>01</a:t>
            </a:r>
            <a:endParaRPr kumimoji="0" lang="zh-CN" altLang="en-US" sz="20985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Arial" panose="020B0604020202090204" pitchFamily="34" charset="0"/>
            </a:endParaRPr>
          </a:p>
        </p:txBody>
      </p: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5765771" y="3378097"/>
            <a:ext cx="6856292" cy="0"/>
          </a:xfrm>
          <a:prstGeom prst="line">
            <a:avLst/>
          </a:prstGeom>
          <a:ln w="127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文本框 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18391" y="3085934"/>
            <a:ext cx="3466906" cy="584327"/>
          </a:xfrm>
          <a:prstGeom prst="rect">
            <a:avLst/>
          </a:prstGeom>
          <a:solidFill>
            <a:srgbClr val="34C7BA"/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79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Arial" panose="020B0604020202090204" pitchFamily="34" charset="0"/>
              </a:rPr>
              <a:t>章节 </a:t>
            </a:r>
            <a:r>
              <a:rPr kumimoji="0" lang="en-US" altLang="zh-CN" sz="379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Arial" panose="020B0604020202090204" pitchFamily="34" charset="0"/>
              </a:rPr>
              <a:t>PART</a:t>
            </a:r>
            <a:endParaRPr kumimoji="0" lang="zh-CN" altLang="en-US" sz="3795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Arial" panose="020B060402020209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65770" y="2510267"/>
            <a:ext cx="6928301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基层管理者的角色认知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743" y="484013"/>
            <a:ext cx="2644714" cy="55514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052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/>
          <p:cNvSpPr txBox="1"/>
          <p:nvPr/>
        </p:nvSpPr>
        <p:spPr>
          <a:xfrm>
            <a:off x="1577340" y="272415"/>
            <a:ext cx="9992360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zh-CN" altLang="en-US" sz="24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一、角色定位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457200" y="1692224"/>
          <a:ext cx="4858603" cy="347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3394716" y="1769228"/>
            <a:ext cx="2269112" cy="593570"/>
            <a:chOff x="2395459" y="408582"/>
            <a:chExt cx="3105253" cy="962025"/>
          </a:xfrm>
        </p:grpSpPr>
        <p:sp>
          <p:nvSpPr>
            <p:cNvPr id="4" name="圆角矩形 40"/>
            <p:cNvSpPr/>
            <p:nvPr/>
          </p:nvSpPr>
          <p:spPr>
            <a:xfrm>
              <a:off x="2395459" y="408582"/>
              <a:ext cx="3105253" cy="962025"/>
            </a:xfrm>
            <a:prstGeom prst="roundRect">
              <a:avLst/>
            </a:prstGeom>
            <a:solidFill>
              <a:srgbClr val="FFFFFF">
                <a:alpha val="90000"/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rgbClr val="BBE0E3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</p:sp>
        <p:sp>
          <p:nvSpPr>
            <p:cNvPr id="5" name="圆角矩形 4"/>
            <p:cNvSpPr/>
            <p:nvPr/>
          </p:nvSpPr>
          <p:spPr>
            <a:xfrm>
              <a:off x="2442421" y="455544"/>
              <a:ext cx="3011329" cy="86810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algn="ctr" defTabSz="93345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kern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决策层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410636" y="2685916"/>
            <a:ext cx="2269112" cy="593570"/>
            <a:chOff x="2395459" y="408582"/>
            <a:chExt cx="3105253" cy="962025"/>
          </a:xfrm>
          <a:noFill/>
        </p:grpSpPr>
        <p:sp>
          <p:nvSpPr>
            <p:cNvPr id="7" name="圆角矩形 43"/>
            <p:cNvSpPr/>
            <p:nvPr/>
          </p:nvSpPr>
          <p:spPr>
            <a:xfrm>
              <a:off x="2395459" y="408582"/>
              <a:ext cx="3105253" cy="962025"/>
            </a:xfrm>
            <a:prstGeom prst="roundRect">
              <a:avLst/>
            </a:prstGeom>
            <a:grpFill/>
            <a:ln w="25400" cap="flat" cmpd="sng" algn="ctr">
              <a:solidFill>
                <a:srgbClr val="BBE0E3"/>
              </a:solidFill>
              <a:prstDash val="solid"/>
            </a:ln>
            <a:effectLst/>
          </p:spPr>
        </p:sp>
        <p:sp>
          <p:nvSpPr>
            <p:cNvPr id="8" name="圆角矩形 4"/>
            <p:cNvSpPr/>
            <p:nvPr/>
          </p:nvSpPr>
          <p:spPr>
            <a:xfrm>
              <a:off x="2442421" y="455544"/>
              <a:ext cx="3011329" cy="868101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algn="ctr" defTabSz="93345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kern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管理层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426556" y="3548012"/>
            <a:ext cx="2269112" cy="593570"/>
            <a:chOff x="2395459" y="408582"/>
            <a:chExt cx="3105253" cy="962025"/>
          </a:xfrm>
          <a:solidFill>
            <a:srgbClr val="FFCC66"/>
          </a:solidFill>
        </p:grpSpPr>
        <p:sp>
          <p:nvSpPr>
            <p:cNvPr id="10" name="圆角矩形 46"/>
            <p:cNvSpPr/>
            <p:nvPr/>
          </p:nvSpPr>
          <p:spPr>
            <a:xfrm>
              <a:off x="2395459" y="408582"/>
              <a:ext cx="3105253" cy="962025"/>
            </a:xfrm>
            <a:prstGeom prst="roundRect">
              <a:avLst/>
            </a:prstGeom>
            <a:grpFill/>
            <a:ln w="25400" cap="flat" cmpd="sng" algn="ctr">
              <a:solidFill>
                <a:srgbClr val="BBE0E3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</p:sp>
        <p:sp>
          <p:nvSpPr>
            <p:cNvPr id="11" name="圆角矩形 4"/>
            <p:cNvSpPr/>
            <p:nvPr/>
          </p:nvSpPr>
          <p:spPr>
            <a:xfrm>
              <a:off x="2442421" y="455544"/>
              <a:ext cx="3011329" cy="868101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algn="ctr" defTabSz="93345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kern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督导与执行层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442476" y="4437404"/>
            <a:ext cx="2269112" cy="593570"/>
            <a:chOff x="2395459" y="408582"/>
            <a:chExt cx="3105253" cy="962025"/>
          </a:xfrm>
        </p:grpSpPr>
        <p:sp>
          <p:nvSpPr>
            <p:cNvPr id="13" name="圆角矩形 49"/>
            <p:cNvSpPr/>
            <p:nvPr/>
          </p:nvSpPr>
          <p:spPr>
            <a:xfrm>
              <a:off x="2395459" y="408582"/>
              <a:ext cx="3105253" cy="962025"/>
            </a:xfrm>
            <a:prstGeom prst="roundRect">
              <a:avLst/>
            </a:prstGeom>
            <a:solidFill>
              <a:srgbClr val="FFFFFF">
                <a:alpha val="90000"/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rgbClr val="BBE0E3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</p:sp>
        <p:sp>
          <p:nvSpPr>
            <p:cNvPr id="16" name="圆角矩形 4"/>
            <p:cNvSpPr/>
            <p:nvPr/>
          </p:nvSpPr>
          <p:spPr>
            <a:xfrm>
              <a:off x="2442421" y="455544"/>
              <a:ext cx="3011329" cy="86810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algn="ctr" defTabSz="93345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kern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一般员工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338468" y="2879342"/>
            <a:ext cx="1441315" cy="1446837"/>
            <a:chOff x="5377394" y="2845049"/>
            <a:chExt cx="1441315" cy="1446837"/>
          </a:xfrm>
        </p:grpSpPr>
        <p:sp>
          <p:nvSpPr>
            <p:cNvPr id="18" name="Oval 565"/>
            <p:cNvSpPr>
              <a:spLocks noChangeArrowheads="1"/>
            </p:cNvSpPr>
            <p:nvPr/>
          </p:nvSpPr>
          <p:spPr bwMode="auto">
            <a:xfrm>
              <a:off x="5377394" y="2845049"/>
              <a:ext cx="1441315" cy="1446837"/>
            </a:xfrm>
            <a:prstGeom prst="ellipse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457200" dist="4826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文本框 393"/>
            <p:cNvSpPr txBox="1"/>
            <p:nvPr/>
          </p:nvSpPr>
          <p:spPr>
            <a:xfrm>
              <a:off x="5420657" y="3346714"/>
              <a:ext cx="13501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桥梁</a:t>
              </a:r>
              <a:endParaRPr lang="zh-CN" altLang="en-US" sz="20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068387" y="1925514"/>
            <a:ext cx="1350198" cy="1143112"/>
            <a:chOff x="4107313" y="1891221"/>
            <a:chExt cx="1350198" cy="1143112"/>
          </a:xfrm>
        </p:grpSpPr>
        <p:sp>
          <p:nvSpPr>
            <p:cNvPr id="21" name="Oval 578"/>
            <p:cNvSpPr>
              <a:spLocks noChangeArrowheads="1"/>
            </p:cNvSpPr>
            <p:nvPr/>
          </p:nvSpPr>
          <p:spPr bwMode="auto">
            <a:xfrm>
              <a:off x="4206716" y="1891221"/>
              <a:ext cx="1145874" cy="1143112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文本框 394"/>
            <p:cNvSpPr txBox="1"/>
            <p:nvPr/>
          </p:nvSpPr>
          <p:spPr>
            <a:xfrm>
              <a:off x="4107313" y="2266826"/>
              <a:ext cx="135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责任人</a:t>
              </a:r>
              <a:endParaRPr lang="zh-CN" altLang="en-US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019800" y="3954952"/>
            <a:ext cx="1350198" cy="994010"/>
            <a:chOff x="3058726" y="3920659"/>
            <a:chExt cx="1350198" cy="994010"/>
          </a:xfrm>
        </p:grpSpPr>
        <p:sp>
          <p:nvSpPr>
            <p:cNvPr id="24" name="Oval 527"/>
            <p:cNvSpPr>
              <a:spLocks noChangeArrowheads="1"/>
            </p:cNvSpPr>
            <p:nvPr/>
          </p:nvSpPr>
          <p:spPr bwMode="auto">
            <a:xfrm>
              <a:off x="3257528" y="3920659"/>
              <a:ext cx="994011" cy="994010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" name="文本框 395"/>
            <p:cNvSpPr txBox="1"/>
            <p:nvPr/>
          </p:nvSpPr>
          <p:spPr>
            <a:xfrm>
              <a:off x="3058726" y="4244575"/>
              <a:ext cx="135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助手</a:t>
              </a:r>
              <a:endParaRPr lang="zh-CN" altLang="en-US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826766" y="4342894"/>
            <a:ext cx="1350198" cy="1143112"/>
            <a:chOff x="6865692" y="4308601"/>
            <a:chExt cx="1350198" cy="1143112"/>
          </a:xfrm>
        </p:grpSpPr>
        <p:sp>
          <p:nvSpPr>
            <p:cNvPr id="28" name="Oval 545"/>
            <p:cNvSpPr>
              <a:spLocks noChangeArrowheads="1"/>
            </p:cNvSpPr>
            <p:nvPr/>
          </p:nvSpPr>
          <p:spPr bwMode="auto">
            <a:xfrm>
              <a:off x="6956291" y="4308601"/>
              <a:ext cx="1145874" cy="1143112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文本框 396"/>
            <p:cNvSpPr txBox="1"/>
            <p:nvPr/>
          </p:nvSpPr>
          <p:spPr>
            <a:xfrm>
              <a:off x="6865692" y="4685039"/>
              <a:ext cx="135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同事</a:t>
              </a:r>
              <a:endParaRPr lang="zh-CN" altLang="en-US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0570074" y="2249948"/>
            <a:ext cx="1350198" cy="999533"/>
            <a:chOff x="7609000" y="2215655"/>
            <a:chExt cx="1350198" cy="999533"/>
          </a:xfrm>
        </p:grpSpPr>
        <p:sp>
          <p:nvSpPr>
            <p:cNvPr id="31" name="Oval 481"/>
            <p:cNvSpPr>
              <a:spLocks noChangeArrowheads="1"/>
            </p:cNvSpPr>
            <p:nvPr/>
          </p:nvSpPr>
          <p:spPr bwMode="auto">
            <a:xfrm>
              <a:off x="7785924" y="2215655"/>
              <a:ext cx="994011" cy="999533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" name="文本框 397"/>
            <p:cNvSpPr txBox="1"/>
            <p:nvPr/>
          </p:nvSpPr>
          <p:spPr>
            <a:xfrm>
              <a:off x="7609000" y="2537190"/>
              <a:ext cx="135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带头人</a:t>
              </a:r>
              <a:endParaRPr lang="zh-CN" altLang="en-US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2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812"/>
  <p:tag name="KSO_WM_UNIT_TYPE" val="q_i"/>
  <p:tag name="KSO_WM_UNIT_INDEX" val="1_1"/>
  <p:tag name="KSO_WM_UNIT_ID" val="diagram20174812_1*q_i*1_1"/>
  <p:tag name="KSO_WM_UNIT_LAYERLEVEL" val="1_1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  <p:tag name="KSO_WM_DIAGRAM_VIRTUALLY_FRAME" val="{&quot;height&quot;:351.066062992126,&quot;left&quot;:75.04527559055119,&quot;top&quot;:174.48850393700786,&quot;width&quot;:862.4094488188978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812"/>
  <p:tag name="KSO_WM_UNIT_TYPE" val="q_h_i"/>
  <p:tag name="KSO_WM_UNIT_INDEX" val="1_2_1"/>
  <p:tag name="KSO_WM_UNIT_ID" val="diagram20174812_1*q_h_i*1_2_1"/>
  <p:tag name="KSO_WM_UNIT_LAYERLEVEL" val="1_1_1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  <p:tag name="KSO_WM_DIAGRAM_VIRTUALLY_FRAME" val="{&quot;height&quot;:351.066062992126,&quot;left&quot;:75.04527559055119,&quot;top&quot;:174.48850393700786,&quot;width&quot;:862.4094488188978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812"/>
  <p:tag name="KSO_WM_UNIT_TYPE" val="q_h_i"/>
  <p:tag name="KSO_WM_UNIT_INDEX" val="1_1_1"/>
  <p:tag name="KSO_WM_UNIT_ID" val="diagram20174812_1*q_h_i*1_1_1"/>
  <p:tag name="KSO_WM_UNIT_LAYERLEVEL" val="1_1_1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  <p:tag name="KSO_WM_DIAGRAM_VIRTUALLY_FRAME" val="{&quot;height&quot;:351.066062992126,&quot;left&quot;:75.04527559055119,&quot;top&quot;:174.48850393700786,&quot;width&quot;:862.4094488188978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812"/>
  <p:tag name="KSO_WM_UNIT_TYPE" val="q_h_i"/>
  <p:tag name="KSO_WM_UNIT_INDEX" val="1_3_1"/>
  <p:tag name="KSO_WM_UNIT_ID" val="diagram20174812_1*q_h_i*1_3_1"/>
  <p:tag name="KSO_WM_UNIT_LAYERLEVEL" val="1_1_1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  <p:tag name="KSO_WM_DIAGRAM_VIRTUALLY_FRAME" val="{&quot;height&quot;:351.066062992126,&quot;left&quot;:75.04527559055119,&quot;top&quot;:174.48850393700786,&quot;width&quot;:862.4094488188978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"/>
  <p:tag name="KSO_WM_UNIT_HIGHLIGHT" val="0"/>
  <p:tag name="KSO_WM_UNIT_COMPATIBLE" val="0"/>
  <p:tag name="KSO_WM_TAG_VERSION" val="1.0"/>
  <p:tag name="KSO_WM_BEAUTIFY_FLAG" val="#wm#"/>
  <p:tag name="KSO_WM_TEMPLATE_CATEGORY" val="diagram"/>
  <p:tag name="KSO_WM_TEMPLATE_INDEX" val="20174812"/>
  <p:tag name="KSO_WM_UNIT_TYPE" val="q_a"/>
  <p:tag name="KSO_WM_UNIT_INDEX" val="1_1"/>
  <p:tag name="KSO_WM_UNIT_ID" val="diagram20174812_1*q_a*1_1"/>
  <p:tag name="KSO_WM_UNIT_LAYERLEVEL" val="1_1"/>
  <p:tag name="KSO_WM_DIAGRAM_GROUP_CODE" val="q1-1"/>
  <p:tag name="KSO_WM_UNIT_DIAGRAM_ISNUMVISUAL" val="0"/>
  <p:tag name="KSO_WM_UNIT_DIAGRAM_ISREFERUNIT" val="0"/>
  <p:tag name="KSO_WM_UNIT_ISCONTENTSTITLE" val="0"/>
  <p:tag name="KSO_WM_UNIT_NOCLEAR" val="0"/>
  <p:tag name="KSO_WM_UNIT_PRESET_TEXT" val="添加标题"/>
  <p:tag name="KSO_WM_UNIT_TEXT_FILL_FORE_SCHEMECOLOR_INDEX" val="14"/>
  <p:tag name="KSO_WM_UNIT_TEXT_FILL_TYPE" val="1"/>
  <p:tag name="KSO_WM_DIAGRAM_VIRTUALLY_FRAME" val="{&quot;height&quot;:351.066062992126,&quot;left&quot;:75.04527559055119,&quot;top&quot;:174.48850393700786,&quot;width&quot;:862.4094488188978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812"/>
  <p:tag name="KSO_WM_UNIT_TYPE" val="q_h_x"/>
  <p:tag name="KSO_WM_UNIT_INDEX" val="1_3_1"/>
  <p:tag name="KSO_WM_UNIT_ID" val="diagram20174812_1*q_h_x*1_3_1"/>
  <p:tag name="KSO_WM_UNIT_LAYERLEVEL" val="1_1_1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VALUE" val="140*139"/>
  <p:tag name="KSO_WM_UNIT_FILL_FORE_SCHEMECOLOR_INDEX" val="14"/>
  <p:tag name="KSO_WM_UNIT_FILL_TYPE" val="1"/>
  <p:tag name="KSO_WM_DIAGRAM_VIRTUALLY_FRAME" val="{&quot;height&quot;:351.066062992126,&quot;left&quot;:75.04527559055119,&quot;top&quot;:174.48850393700786,&quot;width&quot;:862.4094488188978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812"/>
  <p:tag name="KSO_WM_UNIT_TYPE" val="q_h_x"/>
  <p:tag name="KSO_WM_UNIT_INDEX" val="1_2_1"/>
  <p:tag name="KSO_WM_UNIT_ID" val="diagram20174812_1*q_h_x*1_2_1"/>
  <p:tag name="KSO_WM_UNIT_LAYERLEVEL" val="1_1_1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VALUE" val="130*150"/>
  <p:tag name="KSO_WM_UNIT_FILL_FORE_SCHEMECOLOR_INDEX" val="14"/>
  <p:tag name="KSO_WM_UNIT_FILL_TYPE" val="1"/>
  <p:tag name="KSO_WM_DIAGRAM_VIRTUALLY_FRAME" val="{&quot;height&quot;:351.066062992126,&quot;left&quot;:75.04527559055119,&quot;top&quot;:174.48850393700786,&quot;width&quot;:862.4094488188978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diagram20174812_1*a*1"/>
  <p:tag name="KSO_WM_TEMPLATE_CATEGORY" val="diagram"/>
  <p:tag name="KSO_WM_TEMPLATE_INDEX" val="20174812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1_1"/>
  <p:tag name="KSO_WM_UNIT_ID" val="diagram20174812_1*q_h_f*1_1_1"/>
  <p:tag name="KSO_WM_TEMPLATE_CATEGORY" val="diagram"/>
  <p:tag name="KSO_WM_TEMPLATE_INDEX" val="20174812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VALUE" val="85"/>
  <p:tag name="KSO_WM_UNIT_TEXT_FILL_FORE_SCHEMECOLOR_INDEX" val="13"/>
  <p:tag name="KSO_WM_UNIT_TEXT_FILL_TYPE" val="1"/>
  <p:tag name="KSO_WM_DIAGRAM_VIRTUALLY_FRAME" val="{&quot;height&quot;:351.066062992126,&quot;left&quot;:75.04527559055119,&quot;top&quot;:174.48850393700786,&quot;width&quot;:862.4094488188978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1_1"/>
  <p:tag name="KSO_WM_UNIT_ID" val="diagram20174812_1*q_h_a*1_1_1"/>
  <p:tag name="KSO_WM_TEMPLATE_CATEGORY" val="diagram"/>
  <p:tag name="KSO_WM_TEMPLATE_INDEX" val="20174812"/>
  <p:tag name="KSO_WM_UNIT_LAYERLEVEL" val="1_1_1"/>
  <p:tag name="KSO_WM_TAG_VERSION" val="1.0"/>
  <p:tag name="KSO_WM_BEAUTIFY_FLAG" val="#wm#"/>
  <p:tag name="KSO_WM_UNIT_PRESET_TEXT" val="单击此处添加标题"/>
  <p:tag name="KSO_WM_UNIT_VALUE" val="13"/>
  <p:tag name="KSO_WM_UNIT_TEXT_FILL_FORE_SCHEMECOLOR_INDEX" val="13"/>
  <p:tag name="KSO_WM_UNIT_TEXT_FILL_TYPE" val="1"/>
  <p:tag name="KSO_WM_DIAGRAM_VIRTUALLY_FRAME" val="{&quot;height&quot;:351.066062992126,&quot;left&quot;:75.04527559055119,&quot;top&quot;:174.48850393700786,&quot;width&quot;:862.4094488188978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2_1"/>
  <p:tag name="KSO_WM_UNIT_ID" val="diagram20174812_1*q_h_f*1_2_1"/>
  <p:tag name="KSO_WM_TEMPLATE_CATEGORY" val="diagram"/>
  <p:tag name="KSO_WM_TEMPLATE_INDEX" val="20174812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VALUE" val="85"/>
  <p:tag name="KSO_WM_UNIT_TEXT_FILL_FORE_SCHEMECOLOR_INDEX" val="13"/>
  <p:tag name="KSO_WM_UNIT_TEXT_FILL_TYPE" val="1"/>
  <p:tag name="KSO_WM_DIAGRAM_VIRTUALLY_FRAME" val="{&quot;height&quot;:351.066062992126,&quot;left&quot;:75.04527559055119,&quot;top&quot;:174.48850393700786,&quot;width&quot;:862.4094488188978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2_1"/>
  <p:tag name="KSO_WM_UNIT_ID" val="diagram20174812_1*q_h_a*1_2_1"/>
  <p:tag name="KSO_WM_TEMPLATE_CATEGORY" val="diagram"/>
  <p:tag name="KSO_WM_TEMPLATE_INDEX" val="20174812"/>
  <p:tag name="KSO_WM_UNIT_LAYERLEVEL" val="1_1_1"/>
  <p:tag name="KSO_WM_TAG_VERSION" val="1.0"/>
  <p:tag name="KSO_WM_BEAUTIFY_FLAG" val="#wm#"/>
  <p:tag name="KSO_WM_UNIT_PRESET_TEXT" val="单击此处添加标题"/>
  <p:tag name="KSO_WM_UNIT_VALUE" val="13"/>
  <p:tag name="KSO_WM_UNIT_TEXT_FILL_FORE_SCHEMECOLOR_INDEX" val="13"/>
  <p:tag name="KSO_WM_UNIT_TEXT_FILL_TYPE" val="1"/>
  <p:tag name="KSO_WM_DIAGRAM_VIRTUALLY_FRAME" val="{&quot;height&quot;:351.066062992126,&quot;left&quot;:75.04527559055119,&quot;top&quot;:174.48850393700786,&quot;width&quot;:862.4094488188978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3_1"/>
  <p:tag name="KSO_WM_UNIT_ID" val="diagram20174812_1*q_h_f*1_3_1"/>
  <p:tag name="KSO_WM_TEMPLATE_CATEGORY" val="diagram"/>
  <p:tag name="KSO_WM_TEMPLATE_INDEX" val="20174812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VALUE" val="85"/>
  <p:tag name="KSO_WM_UNIT_TEXT_FILL_FORE_SCHEMECOLOR_INDEX" val="13"/>
  <p:tag name="KSO_WM_UNIT_TEXT_FILL_TYPE" val="1"/>
  <p:tag name="KSO_WM_DIAGRAM_VIRTUALLY_FRAME" val="{&quot;height&quot;:351.066062992126,&quot;left&quot;:75.04527559055119,&quot;top&quot;:174.48850393700786,&quot;width&quot;:862.4094488188978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3_1"/>
  <p:tag name="KSO_WM_UNIT_ID" val="diagram20174812_1*q_h_a*1_3_1"/>
  <p:tag name="KSO_WM_TEMPLATE_CATEGORY" val="diagram"/>
  <p:tag name="KSO_WM_TEMPLATE_INDEX" val="20174812"/>
  <p:tag name="KSO_WM_UNIT_LAYERLEVEL" val="1_1_1"/>
  <p:tag name="KSO_WM_TAG_VERSION" val="1.0"/>
  <p:tag name="KSO_WM_BEAUTIFY_FLAG" val="#wm#"/>
  <p:tag name="KSO_WM_UNIT_PRESET_TEXT" val="单击此处添加标题"/>
  <p:tag name="KSO_WM_UNIT_VALUE" val="13"/>
  <p:tag name="KSO_WM_UNIT_TEXT_FILL_FORE_SCHEMECOLOR_INDEX" val="13"/>
  <p:tag name="KSO_WM_UNIT_TEXT_FILL_TYPE" val="1"/>
  <p:tag name="KSO_WM_DIAGRAM_VIRTUALLY_FRAME" val="{&quot;height&quot;:351.066062992126,&quot;left&quot;:75.04527559055119,&quot;top&quot;:174.48850393700786,&quot;width&quot;:862.4094488188978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ID" val="diagram20174812_1*q_h_x*1_1_1"/>
  <p:tag name="KSO_WM_TEMPLATE_CATEGORY" val="diagram"/>
  <p:tag name="KSO_WM_TEMPLATE_INDEX" val="20174812"/>
  <p:tag name="KSO_WM_UNIT_LAYERLEVEL" val="1_1_1"/>
  <p:tag name="KSO_WM_TAG_VERSION" val="1.0"/>
  <p:tag name="KSO_WM_BEAUTIFY_FLAG" val="#wm#"/>
  <p:tag name="KSO_WM_UNIT_VALUE" val="150*150"/>
  <p:tag name="KSO_WM_UNIT_TYPE" val="q_h_x"/>
  <p:tag name="KSO_WM_UNIT_INDEX" val="1_1_1"/>
  <p:tag name="KSO_WM_DIAGRAM_VIRTUALLY_FRAME" val="{&quot;height&quot;:351.066062992126,&quot;left&quot;:75.04527559055119,&quot;top&quot;:174.48850393700786,&quot;width&quot;:862.4094488188978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15_3*i*1"/>
  <p:tag name="KSO_WM_TEMPLATE_CATEGORY" val="diagram"/>
  <p:tag name="KSO_WM_TEMPLATE_INDEX" val="715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LAYERLEVEL" val="1"/>
  <p:tag name="KSO_WM_DIAGRAM_VIRTUALLY_FRAME" val="{&quot;height&quot;:147,&quot;left&quot;:175.57503937007874,&quot;top&quot;:268.25,&quot;width&quot;:661.85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15_3*i*3"/>
  <p:tag name="KSO_WM_TEMPLATE_CATEGORY" val="diagram"/>
  <p:tag name="KSO_WM_TEMPLATE_INDEX" val="715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LAYERLEVEL" val="1"/>
  <p:tag name="KSO_WM_DIAGRAM_VIRTUALLY_FRAME" val="{&quot;height&quot;:147,&quot;left&quot;:175.57503937007874,&quot;top&quot;:268.25,&quot;width&quot;:661.8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15_3*i*2"/>
  <p:tag name="KSO_WM_TEMPLATE_CATEGORY" val="diagram"/>
  <p:tag name="KSO_WM_TEMPLATE_INDEX" val="715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LAYERLEVEL" val="1"/>
  <p:tag name="KSO_WM_DIAGRAM_VIRTUALLY_FRAME" val="{&quot;height&quot;:147,&quot;left&quot;:175.57503937007874,&quot;top&quot;:268.25,&quot;width&quot;:661.85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15"/>
  <p:tag name="KSO_WM_UNIT_TYPE" val="a"/>
  <p:tag name="KSO_WM_UNIT_INDEX" val="1"/>
  <p:tag name="KSO_WM_UNIT_ID" val="diagram715_6*a*1"/>
  <p:tag name="KSO_WM_UNIT_LAYERLEVEL" val="1"/>
  <p:tag name="KSO_WM_UNIT_VALUE" val="16"/>
  <p:tag name="KSO_WM_UNIT_HIGHLIGHT" val="0"/>
  <p:tag name="KSO_WM_UNIT_COMPATIBLE" val="0"/>
  <p:tag name="KSO_WM_UNIT_RELATE_UNITID" val="diagram715_6*l*1"/>
  <p:tag name="KSO_WM_UNIT_NOCLEAR" val="0"/>
  <p:tag name="KSO_WM_UNIT_DIAGRAM_ISNUMVISUAL" val="0"/>
  <p:tag name="KSO_WM_UNIT_DIAGRAM_ISREFERUNIT" val="0"/>
  <p:tag name="KSO_WM_DIAGRAM_GROUP_CODE" val="l1-1"/>
  <p:tag name="KSO_WM_UNIT_ISCONTENTSTITLE" val="0"/>
  <p:tag name="KSO_WM_UNIT_PRESET_TEXT" val="单击此处添加标题"/>
  <p:tag name="KSO_WM_UNIT_TEXT_FILL_FORE_SCHEMECOLOR_INDEX" val="13"/>
  <p:tag name="KSO_WM_UNIT_TEXT_FILL_TYPE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"/>
  <p:tag name="KSO_WM_TEMPLATE_CATEGORY" val="diagram"/>
  <p:tag name="KSO_WM_TEMPLATE_INDEX" val="715"/>
  <p:tag name="KSO_WM_UNIT_TYPE" val="a"/>
  <p:tag name="KSO_WM_UNIT_INDEX" val="1"/>
  <p:tag name="KSO_WM_UNIT_ID" val="diagram715_6*a*1"/>
  <p:tag name="KSO_WM_UNIT_LAYERLEVEL" val="1"/>
  <p:tag name="KSO_WM_UNIT_VALUE" val="16"/>
  <p:tag name="KSO_WM_UNIT_HIGHLIGHT" val="0"/>
  <p:tag name="KSO_WM_UNIT_COMPATIBLE" val="0"/>
  <p:tag name="KSO_WM_UNIT_RELATE_UNITID" val="diagram715_6*l*1"/>
  <p:tag name="KSO_WM_UNIT_NOCLEAR" val="0"/>
  <p:tag name="KSO_WM_UNIT_DIAGRAM_ISNUMVISUAL" val="0"/>
  <p:tag name="KSO_WM_UNIT_DIAGRAM_ISREFERUNIT" val="0"/>
  <p:tag name="KSO_WM_DIAGRAM_GROUP_CODE" val="l1-1"/>
  <p:tag name="KSO_WM_UNIT_ISCONTENTSTITLE" val="0"/>
  <p:tag name="KSO_WM_UNIT_PRESET_TEXT" val="单击此处添加标题"/>
  <p:tag name="KSO_WM_UNIT_TEXT_FILL_FORE_SCHEMECOLOR_INDEX" val="13"/>
  <p:tag name="KSO_WM_UNIT_TEXT_FILL_TYPE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15"/>
  <p:tag name="KSO_WM_UNIT_TYPE" val="l_h_i"/>
  <p:tag name="KSO_WM_UNIT_INDEX" val="1_3_1"/>
  <p:tag name="KSO_WM_UNIT_ID" val="diagram715_3*l_h_i*1_3_1"/>
  <p:tag name="KSO_WM_UNIT_LAYERLEVEL" val="1_1_1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4"/>
  <p:tag name="KSO_WM_UNIT_TEXT_FILL_TYPE" val="1"/>
  <p:tag name="KSO_WM_DIAGRAM_VIRTUALLY_FRAME" val="{&quot;height&quot;:147,&quot;left&quot;:175.57503937007874,&quot;top&quot;:268.25,&quot;width&quot;:661.85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15"/>
  <p:tag name="KSO_WM_UNIT_TYPE" val="l_h_f"/>
  <p:tag name="KSO_WM_UNIT_INDEX" val="1_3_1"/>
  <p:tag name="KSO_WM_UNIT_ID" val="diagram715_3*l_h_f*1_3_1"/>
  <p:tag name="KSO_WM_UNIT_LAYERLEVEL" val="1_1_1"/>
  <p:tag name="KSO_WM_UNIT_HIGHLIGHT" val="0"/>
  <p:tag name="KSO_WM_UNIT_COMPATIBLE" val="0"/>
  <p:tag name="KSO_WM_DIAGRAM_GROUP_CODE" val="l1-1"/>
  <p:tag name="KSO_WM_UNIT_NOCLEAR" val="0"/>
  <p:tag name="KSO_WM_UNIT_DIAGRAM_ISNUMVISUAL" val="0"/>
  <p:tag name="KSO_WM_UNIT_DIAGRAM_ISREFERUNIT" val="0"/>
  <p:tag name="KSO_WM_UNIT_PRESET_TEXT" val="单击此处添加&#10;文本具体内容"/>
  <p:tag name="KSO_WM_UNIT_FILL_FORE_SCHEMECOLOR_INDEX" val="5"/>
  <p:tag name="KSO_WM_UNIT_FILL_TYPE" val="1"/>
  <p:tag name="KSO_WM_UNIT_TEXT_FILL_FORE_SCHEMECOLOR_INDEX" val="2"/>
  <p:tag name="KSO_WM_UNIT_TEXT_FILL_TYPE" val="1"/>
  <p:tag name="KSO_WM_DIAGRAM_VIRTUALLY_FRAME" val="{&quot;height&quot;:147,&quot;left&quot;:175.57503937007874,&quot;top&quot;:268.25,&quot;width&quot;:661.85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15"/>
  <p:tag name="KSO_WM_UNIT_TYPE" val="l_h_i"/>
  <p:tag name="KSO_WM_UNIT_INDEX" val="1_3_2"/>
  <p:tag name="KSO_WM_UNIT_ID" val="diagram715_3*l_h_i*1_3_2"/>
  <p:tag name="KSO_WM_UNIT_LAYERLEVEL" val="1_1_1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4"/>
  <p:tag name="KSO_WM_UNIT_TEXT_FILL_TYPE" val="1"/>
  <p:tag name="KSO_WM_DIAGRAM_VIRTUALLY_FRAME" val="{&quot;height&quot;:147,&quot;left&quot;:175.57503937007874,&quot;top&quot;:268.25,&quot;width&quot;:661.85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15"/>
  <p:tag name="KSO_WM_UNIT_TYPE" val="l_h_i"/>
  <p:tag name="KSO_WM_UNIT_INDEX" val="1_3_3"/>
  <p:tag name="KSO_WM_UNIT_ID" val="diagram715_3*l_h_i*1_3_3"/>
  <p:tag name="KSO_WM_UNIT_LAYERLEVEL" val="1_1_1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4"/>
  <p:tag name="KSO_WM_UNIT_TEXT_FILL_TYPE" val="1"/>
  <p:tag name="KSO_WM_DIAGRAM_VIRTUALLY_FRAME" val="{&quot;height&quot;:147,&quot;left&quot;:175.57503937007874,&quot;top&quot;:268.25,&quot;width&quot;:661.85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15"/>
  <p:tag name="KSO_WM_UNIT_TYPE" val="l_h_i"/>
  <p:tag name="KSO_WM_UNIT_INDEX" val="1_2_1"/>
  <p:tag name="KSO_WM_UNIT_ID" val="diagram715_3*l_h_i*1_2_1"/>
  <p:tag name="KSO_WM_UNIT_LAYERLEVEL" val="1_1_1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4"/>
  <p:tag name="KSO_WM_UNIT_TEXT_FILL_TYPE" val="1"/>
  <p:tag name="KSO_WM_DIAGRAM_VIRTUALLY_FRAME" val="{&quot;height&quot;:147,&quot;left&quot;:175.57503937007874,&quot;top&quot;:268.25,&quot;width&quot;:661.85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15"/>
  <p:tag name="KSO_WM_UNIT_TYPE" val="l_h_f"/>
  <p:tag name="KSO_WM_UNIT_INDEX" val="1_2_1"/>
  <p:tag name="KSO_WM_UNIT_ID" val="diagram715_3*l_h_f*1_2_1"/>
  <p:tag name="KSO_WM_UNIT_LAYERLEVEL" val="1_1_1"/>
  <p:tag name="KSO_WM_UNIT_HIGHLIGHT" val="0"/>
  <p:tag name="KSO_WM_UNIT_COMPATIBLE" val="0"/>
  <p:tag name="KSO_WM_DIAGRAM_GROUP_CODE" val="l1-1"/>
  <p:tag name="KSO_WM_UNIT_NOCLEAR" val="0"/>
  <p:tag name="KSO_WM_UNIT_DIAGRAM_ISNUMVISUAL" val="0"/>
  <p:tag name="KSO_WM_UNIT_DIAGRAM_ISREFERUNIT" val="0"/>
  <p:tag name="KSO_WM_UNIT_PRESET_TEXT" val="单击此处添加&#10;文本具体内容"/>
  <p:tag name="KSO_WM_UNIT_FILL_FORE_SCHEMECOLOR_INDEX" val="5"/>
  <p:tag name="KSO_WM_UNIT_FILL_TYPE" val="1"/>
  <p:tag name="KSO_WM_UNIT_TEXT_FILL_FORE_SCHEMECOLOR_INDEX" val="2"/>
  <p:tag name="KSO_WM_UNIT_TEXT_FILL_TYPE" val="1"/>
  <p:tag name="KSO_WM_DIAGRAM_VIRTUALLY_FRAME" val="{&quot;height&quot;:147,&quot;left&quot;:175.57503937007874,&quot;top&quot;:268.25,&quot;width&quot;:661.85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15"/>
  <p:tag name="KSO_WM_UNIT_TYPE" val="l_h_i"/>
  <p:tag name="KSO_WM_UNIT_INDEX" val="1_2_2"/>
  <p:tag name="KSO_WM_UNIT_ID" val="diagram715_3*l_h_i*1_2_2"/>
  <p:tag name="KSO_WM_UNIT_LAYERLEVEL" val="1_1_1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4"/>
  <p:tag name="KSO_WM_UNIT_TEXT_FILL_TYPE" val="1"/>
  <p:tag name="KSO_WM_DIAGRAM_VIRTUALLY_FRAME" val="{&quot;height&quot;:147,&quot;left&quot;:175.57503937007874,&quot;top&quot;:268.25,&quot;width&quot;:661.8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15"/>
  <p:tag name="KSO_WM_UNIT_TYPE" val="l_h_i"/>
  <p:tag name="KSO_WM_UNIT_INDEX" val="1_2_3"/>
  <p:tag name="KSO_WM_UNIT_ID" val="diagram715_3*l_h_i*1_2_3"/>
  <p:tag name="KSO_WM_UNIT_LAYERLEVEL" val="1_1_1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4"/>
  <p:tag name="KSO_WM_UNIT_TEXT_FILL_TYPE" val="1"/>
  <p:tag name="KSO_WM_DIAGRAM_VIRTUALLY_FRAME" val="{&quot;height&quot;:147,&quot;left&quot;:175.57503937007874,&quot;top&quot;:268.25,&quot;width&quot;:661.85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15"/>
  <p:tag name="KSO_WM_UNIT_TYPE" val="l_h_i"/>
  <p:tag name="KSO_WM_UNIT_INDEX" val="1_1_1"/>
  <p:tag name="KSO_WM_UNIT_ID" val="diagram715_3*l_h_i*1_1_1"/>
  <p:tag name="KSO_WM_UNIT_LAYERLEVEL" val="1_1_1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4"/>
  <p:tag name="KSO_WM_UNIT_TEXT_FILL_TYPE" val="1"/>
  <p:tag name="KSO_WM_DIAGRAM_VIRTUALLY_FRAME" val="{&quot;height&quot;:147,&quot;left&quot;:175.57503937007874,&quot;top&quot;:268.25,&quot;width&quot;:661.85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15"/>
  <p:tag name="KSO_WM_UNIT_TYPE" val="l_h_f"/>
  <p:tag name="KSO_WM_UNIT_INDEX" val="1_1_1"/>
  <p:tag name="KSO_WM_UNIT_ID" val="diagram715_3*l_h_f*1_1_1"/>
  <p:tag name="KSO_WM_UNIT_LAYERLEVEL" val="1_1_1"/>
  <p:tag name="KSO_WM_UNIT_HIGHLIGHT" val="0"/>
  <p:tag name="KSO_WM_UNIT_COMPATIBLE" val="0"/>
  <p:tag name="KSO_WM_DIAGRAM_GROUP_CODE" val="l1-1"/>
  <p:tag name="KSO_WM_UNIT_NOCLEAR" val="0"/>
  <p:tag name="KSO_WM_UNIT_DIAGRAM_ISNUMVISUAL" val="0"/>
  <p:tag name="KSO_WM_UNIT_DIAGRAM_ISREFERUNIT" val="0"/>
  <p:tag name="KSO_WM_UNIT_PRESET_TEXT" val="单击此处添加&#10;文本具体内容"/>
  <p:tag name="KSO_WM_UNIT_FILL_FORE_SCHEMECOLOR_INDEX" val="5"/>
  <p:tag name="KSO_WM_UNIT_FILL_TYPE" val="1"/>
  <p:tag name="KSO_WM_UNIT_TEXT_FILL_FORE_SCHEMECOLOR_INDEX" val="2"/>
  <p:tag name="KSO_WM_UNIT_TEXT_FILL_TYPE" val="1"/>
  <p:tag name="KSO_WM_DIAGRAM_VIRTUALLY_FRAME" val="{&quot;height&quot;:147,&quot;left&quot;:175.57503937007874,&quot;top&quot;:268.25,&quot;width&quot;:661.85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15"/>
  <p:tag name="KSO_WM_UNIT_TYPE" val="l_h_i"/>
  <p:tag name="KSO_WM_UNIT_INDEX" val="1_1_2"/>
  <p:tag name="KSO_WM_UNIT_ID" val="diagram715_3*l_h_i*1_1_2"/>
  <p:tag name="KSO_WM_UNIT_LAYERLEVEL" val="1_1_1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4"/>
  <p:tag name="KSO_WM_UNIT_TEXT_FILL_TYPE" val="1"/>
  <p:tag name="KSO_WM_DIAGRAM_VIRTUALLY_FRAME" val="{&quot;height&quot;:147,&quot;left&quot;:175.57503937007874,&quot;top&quot;:268.25,&quot;width&quot;:661.85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15"/>
  <p:tag name="KSO_WM_UNIT_TYPE" val="l_h_i"/>
  <p:tag name="KSO_WM_UNIT_INDEX" val="1_1_3"/>
  <p:tag name="KSO_WM_UNIT_ID" val="diagram715_3*l_h_i*1_1_3"/>
  <p:tag name="KSO_WM_UNIT_LAYERLEVEL" val="1_1_1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4"/>
  <p:tag name="KSO_WM_UNIT_TEXT_FILL_TYPE" val="1"/>
  <p:tag name="KSO_WM_DIAGRAM_VIRTUALLY_FRAME" val="{&quot;height&quot;:147,&quot;left&quot;:175.57503937007874,&quot;top&quot;:268.25,&quot;width&quot;:661.85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5092226"/>
  <p:tag name="MH_LIBRARY" val="GRAPHIC"/>
  <p:tag name="MH_TYPE" val="SubTitle"/>
  <p:tag name="MH_ORDER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5092226"/>
  <p:tag name="MH_LIBRARY" val="GRAPHIC"/>
  <p:tag name="MH_TYPE" val="Other"/>
  <p:tag name="MH_ORDER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5092226"/>
  <p:tag name="MH_LIBRARY" val="GRAPHIC"/>
  <p:tag name="MH_TYPE" val="SubTitle"/>
  <p:tag name="MH_ORDER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5092226"/>
  <p:tag name="MH_LIBRARY" val="GRAPHIC"/>
  <p:tag name="MH_TYPE" val="Other"/>
  <p:tag name="MH_ORDER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5092226"/>
  <p:tag name="MH_LIBRARY" val="GRAPHIC"/>
  <p:tag name="MH_TYPE" val="SubTitle"/>
  <p:tag name="MH_ORDER" val="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5092226"/>
  <p:tag name="MH_LIBRARY" val="GRAPHIC"/>
  <p:tag name="MH_TYPE" val="SubTitle"/>
  <p:tag name="MH_ORDER" val="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5092226"/>
  <p:tag name="MH_LIBRARY" val="GRAPHIC"/>
  <p:tag name="MH_TYPE" val="Other"/>
  <p:tag name="MH_ORDER" val="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5092226"/>
  <p:tag name="MH_LIBRARY" val="GRAPHIC"/>
  <p:tag name="MH_TYPE" val="SubTitle"/>
  <p:tag name="MH_ORDER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5092226"/>
  <p:tag name="MH_LIBRARY" val="GRAPHIC"/>
  <p:tag name="MH_TYPE" val="Other"/>
  <p:tag name="MH_ORDER" val="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5092226"/>
  <p:tag name="MH_LIBRARY" val="GRAPHIC"/>
  <p:tag name="MH_TYPE" val="SubTitle"/>
  <p:tag name="MH_ORDER" val="6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5092226"/>
  <p:tag name="MH_LIBRARY" val="GRAPHIC"/>
  <p:tag name="MH_TYPE" val="Other"/>
  <p:tag name="MH_ORDER" val="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5092226"/>
  <p:tag name="MH_LIBRARY" val="GRAPHIC"/>
  <p:tag name="MH_TYPE" val="SubTitle"/>
  <p:tag name="MH_ORDER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5092226"/>
  <p:tag name="MH_LIBRARY" val="GRAPHIC"/>
  <p:tag name="MH_TYPE" val="Other"/>
  <p:tag name="MH_ORDER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5092226"/>
  <p:tag name="MH_LIBRARY" val="GRAPHIC"/>
  <p:tag name="MH_TYPE" val="SubTitle"/>
  <p:tag name="MH_ORDER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5092226"/>
  <p:tag name="MH_LIBRARY" val="GRAPHIC"/>
  <p:tag name="MH_TYPE" val="Other"/>
  <p:tag name="MH_ORDER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5092226"/>
  <p:tag name="MH_LIBRARY" val="GRAPHIC"/>
  <p:tag name="MH_TYPE" val="SubTitle"/>
  <p:tag name="MH_ORDER" val="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5092226"/>
  <p:tag name="MH_LIBRARY" val="GRAPHIC"/>
  <p:tag name="MH_TYPE" val="SubTitle"/>
  <p:tag name="MH_ORDER" val="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5092226"/>
  <p:tag name="MH_LIBRARY" val="GRAPHIC"/>
  <p:tag name="MH_TYPE" val="Other"/>
  <p:tag name="MH_ORDER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5092226"/>
  <p:tag name="MH_LIBRARY" val="GRAPHIC"/>
  <p:tag name="MH_TYPE" val="SubTitle"/>
  <p:tag name="MH_ORDER" val="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5092226"/>
  <p:tag name="MH_LIBRARY" val="GRAPHIC"/>
  <p:tag name="MH_TYPE" val="Other"/>
  <p:tag name="MH_ORDER" val="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5092226"/>
  <p:tag name="MH_LIBRARY" val="GRAPHIC"/>
  <p:tag name="MH_TYPE" val="SubTitle"/>
  <p:tag name="MH_ORDER" val="6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5092226"/>
  <p:tag name="MH_LIBRARY" val="GRAPHIC"/>
  <p:tag name="MH_TYPE" val="Other"/>
  <p:tag name="MH_ORDER" val="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heme/theme1.xml><?xml version="1.0" encoding="utf-8"?>
<a:theme xmlns:a="http://schemas.openxmlformats.org/drawingml/2006/main" name="自定义设计方案">
  <a:themeElements>
    <a:clrScheme name="自定义 14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AD1B5"/>
      </a:accent1>
      <a:accent2>
        <a:srgbClr val="FED403"/>
      </a:accent2>
      <a:accent3>
        <a:srgbClr val="73D329"/>
      </a:accent3>
      <a:accent4>
        <a:srgbClr val="F66E4F"/>
      </a:accent4>
      <a:accent5>
        <a:srgbClr val="3AD1B5"/>
      </a:accent5>
      <a:accent6>
        <a:srgbClr val="FED403"/>
      </a:accent6>
      <a:hlink>
        <a:srgbClr val="73D329"/>
      </a:hlink>
      <a:folHlink>
        <a:srgbClr val="F66E4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默认设计模板">
  <a:themeElements>
    <a:clrScheme name="红黑">
      <a:dk1>
        <a:srgbClr val="3F3F3F"/>
      </a:dk1>
      <a:lt1>
        <a:srgbClr val="FE0102"/>
      </a:lt1>
      <a:dk2>
        <a:srgbClr val="3F3F3F"/>
      </a:dk2>
      <a:lt2>
        <a:srgbClr val="FE0102"/>
      </a:lt2>
      <a:accent1>
        <a:srgbClr val="484849"/>
      </a:accent1>
      <a:accent2>
        <a:srgbClr val="FFFFFF"/>
      </a:accent2>
      <a:accent3>
        <a:srgbClr val="969696"/>
      </a:accent3>
      <a:accent4>
        <a:srgbClr val="3F3F3F"/>
      </a:accent4>
      <a:accent5>
        <a:srgbClr val="FE0102"/>
      </a:accent5>
      <a:accent6>
        <a:srgbClr val="3F3F3F"/>
      </a:accent6>
      <a:hlink>
        <a:srgbClr val="FE0102"/>
      </a:hlink>
      <a:folHlink>
        <a:srgbClr val="3F3F3F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汉仪雅酷黑 75W"/>
        <a:ea typeface="汉仪雅酷黑 75W"/>
        <a:cs typeface="汉仪雅酷黑 75W"/>
      </a:majorFont>
      <a:minorFont>
        <a:latin typeface="汉仪雅酷黑 75W"/>
        <a:ea typeface="汉仪雅酷黑 75W"/>
        <a:cs typeface="汉仪雅酷黑 75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自定义 14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AD1B5"/>
      </a:accent1>
      <a:accent2>
        <a:srgbClr val="FED403"/>
      </a:accent2>
      <a:accent3>
        <a:srgbClr val="73D329"/>
      </a:accent3>
      <a:accent4>
        <a:srgbClr val="F66E4F"/>
      </a:accent4>
      <a:accent5>
        <a:srgbClr val="3AD1B5"/>
      </a:accent5>
      <a:accent6>
        <a:srgbClr val="FED403"/>
      </a:accent6>
      <a:hlink>
        <a:srgbClr val="73D329"/>
      </a:hlink>
      <a:folHlink>
        <a:srgbClr val="F66E4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5196</Words>
  <Application>Microsoft Office PowerPoint</Application>
  <PresentationFormat>自定义</PresentationFormat>
  <Paragraphs>614</Paragraphs>
  <Slides>64</Slides>
  <Notes>63</Notes>
  <HiddenSlides>0</HiddenSlides>
  <MMClips>1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83" baseType="lpstr">
      <vt:lpstr>Heiti TC Light</vt:lpstr>
      <vt:lpstr>Heiti TC Medium</vt:lpstr>
      <vt:lpstr>MyriadRegular</vt:lpstr>
      <vt:lpstr>OPPOSans-M</vt:lpstr>
      <vt:lpstr>仿宋</vt:lpstr>
      <vt:lpstr>汉仪粗简黑简</vt:lpstr>
      <vt:lpstr>汉仪雅酷黑 75W</vt:lpstr>
      <vt:lpstr>思源黑体</vt:lpstr>
      <vt:lpstr>微软雅黑</vt:lpstr>
      <vt:lpstr>微软雅黑</vt:lpstr>
      <vt:lpstr>Arial</vt:lpstr>
      <vt:lpstr>Calibri</vt:lpstr>
      <vt:lpstr>Calibri Light</vt:lpstr>
      <vt:lpstr>Wingdings</vt:lpstr>
      <vt:lpstr>自定义设计方案</vt:lpstr>
      <vt:lpstr>2_默认设计模板</vt:lpstr>
      <vt:lpstr>1_自定义设计方案</vt:lpstr>
      <vt:lpstr>2_自定义设计方案</vt:lpstr>
      <vt:lpstr>工作表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科技风</dc:title>
  <dc:creator>sunny</dc:creator>
  <cp:keywords>www.51pptmoban.com</cp:keywords>
  <cp:lastModifiedBy>娴 赵</cp:lastModifiedBy>
  <cp:revision>438</cp:revision>
  <dcterms:created xsi:type="dcterms:W3CDTF">2024-12-09T09:29:34Z</dcterms:created>
  <dcterms:modified xsi:type="dcterms:W3CDTF">2024-12-16T02:58:11Z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1A84717D60F35BC8485AA563D25E68FA</vt:lpwstr>
  </property>
  <property fmtid="{D5CDD505-2E9C-101B-9397-08002B2CF9AE}" pid="3" name="KSOProductBuildVer">
    <vt:lpwstr>2052-6.8.2.8850</vt:lpwstr>
  </property>
</Properties>
</file>